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</p:sldIdLst>
  <p:sldSz cy="5143500" cx="9144000"/>
  <p:notesSz cx="6858000" cy="9144000"/>
  <p:embeddedFontLst>
    <p:embeddedFont>
      <p:font typeface="Roboto Thin"/>
      <p:regular r:id="rId29"/>
      <p:bold r:id="rId30"/>
      <p:italic r:id="rId31"/>
      <p:boldItalic r:id="rId32"/>
    </p:embeddedFont>
    <p:embeddedFont>
      <p:font typeface="Roboto"/>
      <p:regular r:id="rId33"/>
      <p:bold r:id="rId34"/>
      <p:italic r:id="rId35"/>
      <p:boldItalic r:id="rId36"/>
    </p:embeddedFont>
    <p:embeddedFont>
      <p:font typeface="Proxima Nova"/>
      <p:regular r:id="rId37"/>
      <p:bold r:id="rId38"/>
      <p:italic r:id="rId39"/>
      <p:boldItalic r:id="rId40"/>
    </p:embeddedFont>
    <p:embeddedFont>
      <p:font typeface="Proxima Nova Extrabold"/>
      <p:bold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ProximaNova-boldItalic.fntdata"/><Relationship Id="rId20" Type="http://schemas.openxmlformats.org/officeDocument/2006/relationships/slide" Target="slides/slide14.xml"/><Relationship Id="rId41" Type="http://schemas.openxmlformats.org/officeDocument/2006/relationships/font" Target="fonts/ProximaNovaExtrabold-bold.fntdata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RobotoThin-regular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obotoThin-italic.fntdata"/><Relationship Id="rId30" Type="http://schemas.openxmlformats.org/officeDocument/2006/relationships/font" Target="fonts/RobotoThin-bold.fntdata"/><Relationship Id="rId11" Type="http://schemas.openxmlformats.org/officeDocument/2006/relationships/slide" Target="slides/slide5.xml"/><Relationship Id="rId33" Type="http://schemas.openxmlformats.org/officeDocument/2006/relationships/font" Target="fonts/Roboto-regular.fntdata"/><Relationship Id="rId10" Type="http://schemas.openxmlformats.org/officeDocument/2006/relationships/slide" Target="slides/slide4.xml"/><Relationship Id="rId32" Type="http://schemas.openxmlformats.org/officeDocument/2006/relationships/font" Target="fonts/RobotoThin-boldItalic.fntdata"/><Relationship Id="rId13" Type="http://schemas.openxmlformats.org/officeDocument/2006/relationships/slide" Target="slides/slide7.xml"/><Relationship Id="rId35" Type="http://schemas.openxmlformats.org/officeDocument/2006/relationships/font" Target="fonts/Roboto-italic.fntdata"/><Relationship Id="rId12" Type="http://schemas.openxmlformats.org/officeDocument/2006/relationships/slide" Target="slides/slide6.xml"/><Relationship Id="rId34" Type="http://schemas.openxmlformats.org/officeDocument/2006/relationships/font" Target="fonts/Roboto-bold.fntdata"/><Relationship Id="rId15" Type="http://schemas.openxmlformats.org/officeDocument/2006/relationships/slide" Target="slides/slide9.xml"/><Relationship Id="rId37" Type="http://schemas.openxmlformats.org/officeDocument/2006/relationships/font" Target="fonts/ProximaNova-regular.fntdata"/><Relationship Id="rId14" Type="http://schemas.openxmlformats.org/officeDocument/2006/relationships/slide" Target="slides/slide8.xml"/><Relationship Id="rId36" Type="http://schemas.openxmlformats.org/officeDocument/2006/relationships/font" Target="fonts/Roboto-boldItalic.fntdata"/><Relationship Id="rId17" Type="http://schemas.openxmlformats.org/officeDocument/2006/relationships/slide" Target="slides/slide11.xml"/><Relationship Id="rId39" Type="http://schemas.openxmlformats.org/officeDocument/2006/relationships/font" Target="fonts/ProximaNova-italic.fntdata"/><Relationship Id="rId16" Type="http://schemas.openxmlformats.org/officeDocument/2006/relationships/slide" Target="slides/slide10.xml"/><Relationship Id="rId38" Type="http://schemas.openxmlformats.org/officeDocument/2006/relationships/font" Target="fonts/ProximaNova-bold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fd71ba3c1a_1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55875" lIns="55875" spcFirstLastPara="1" rIns="55875" wrap="square" tIns="55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g1fd71ba3c1a_1_75:notes"/>
          <p:cNvSpPr/>
          <p:nvPr>
            <p:ph idx="2" type="sldImg"/>
          </p:nvPr>
        </p:nvSpPr>
        <p:spPr>
          <a:xfrm>
            <a:off x="857413" y="685800"/>
            <a:ext cx="3429163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219740b496e_0_36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55875" lIns="55875" spcFirstLastPara="1" rIns="55875" wrap="square" tIns="55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g219740b496e_0_3603:notes"/>
          <p:cNvSpPr/>
          <p:nvPr>
            <p:ph idx="2" type="sldImg"/>
          </p:nvPr>
        </p:nvSpPr>
        <p:spPr>
          <a:xfrm>
            <a:off x="857413" y="685800"/>
            <a:ext cx="3429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21a2c517d8a_5_18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55875" lIns="55875" spcFirstLastPara="1" rIns="55875" wrap="square" tIns="55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g21a2c517d8a_5_1875:notes"/>
          <p:cNvSpPr/>
          <p:nvPr>
            <p:ph idx="2" type="sldImg"/>
          </p:nvPr>
        </p:nvSpPr>
        <p:spPr>
          <a:xfrm>
            <a:off x="857413" y="685800"/>
            <a:ext cx="3429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21a2c517d8a_5_19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55875" lIns="55875" spcFirstLastPara="1" rIns="55875" wrap="square" tIns="55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g21a2c517d8a_5_1935:notes"/>
          <p:cNvSpPr/>
          <p:nvPr>
            <p:ph idx="2" type="sldImg"/>
          </p:nvPr>
        </p:nvSpPr>
        <p:spPr>
          <a:xfrm>
            <a:off x="857413" y="685800"/>
            <a:ext cx="3429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21a2c517d8a_5_19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55875" lIns="55875" spcFirstLastPara="1" rIns="55875" wrap="square" tIns="55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" name="Google Shape;428;g21a2c517d8a_5_1999:notes"/>
          <p:cNvSpPr/>
          <p:nvPr>
            <p:ph idx="2" type="sldImg"/>
          </p:nvPr>
        </p:nvSpPr>
        <p:spPr>
          <a:xfrm>
            <a:off x="857413" y="685800"/>
            <a:ext cx="3429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21a2c517d8a_5_2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55875" lIns="55875" spcFirstLastPara="1" rIns="55875" wrap="square" tIns="55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g21a2c517d8a_5_2163:notes"/>
          <p:cNvSpPr/>
          <p:nvPr>
            <p:ph idx="2" type="sldImg"/>
          </p:nvPr>
        </p:nvSpPr>
        <p:spPr>
          <a:xfrm>
            <a:off x="857413" y="685800"/>
            <a:ext cx="3429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21a2c517d8a_5_20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55875" lIns="55875" spcFirstLastPara="1" rIns="55875" wrap="square" tIns="55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g21a2c517d8a_5_2057:notes"/>
          <p:cNvSpPr/>
          <p:nvPr>
            <p:ph idx="2" type="sldImg"/>
          </p:nvPr>
        </p:nvSpPr>
        <p:spPr>
          <a:xfrm>
            <a:off x="857413" y="685800"/>
            <a:ext cx="3429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21a2c517d8a_5_22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55875" lIns="55875" spcFirstLastPara="1" rIns="55875" wrap="square" tIns="55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4" name="Google Shape;574;g21a2c517d8a_5_2263:notes"/>
          <p:cNvSpPr/>
          <p:nvPr>
            <p:ph idx="2" type="sldImg"/>
          </p:nvPr>
        </p:nvSpPr>
        <p:spPr>
          <a:xfrm>
            <a:off x="857413" y="685800"/>
            <a:ext cx="3429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21a2c517d8a_5_23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55875" lIns="55875" spcFirstLastPara="1" rIns="55875" wrap="square" tIns="55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4" name="Google Shape;624;g21a2c517d8a_5_2317:notes"/>
          <p:cNvSpPr/>
          <p:nvPr>
            <p:ph idx="2" type="sldImg"/>
          </p:nvPr>
        </p:nvSpPr>
        <p:spPr>
          <a:xfrm>
            <a:off x="857413" y="685800"/>
            <a:ext cx="3429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21a2c517d8a_5_2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55875" lIns="55875" spcFirstLastPara="1" rIns="55875" wrap="square" tIns="55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2" name="Google Shape;672;g21a2c517d8a_5_2111:notes"/>
          <p:cNvSpPr/>
          <p:nvPr>
            <p:ph idx="2" type="sldImg"/>
          </p:nvPr>
        </p:nvSpPr>
        <p:spPr>
          <a:xfrm>
            <a:off x="857413" y="685800"/>
            <a:ext cx="3429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g21a2c517d8a_5_2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55875" lIns="55875" spcFirstLastPara="1" rIns="55875" wrap="square" tIns="55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1" name="Google Shape;721;g21a2c517d8a_5_2213:notes"/>
          <p:cNvSpPr/>
          <p:nvPr>
            <p:ph idx="2" type="sldImg"/>
          </p:nvPr>
        </p:nvSpPr>
        <p:spPr>
          <a:xfrm>
            <a:off x="857413" y="685800"/>
            <a:ext cx="3429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fd71ba3c1a_1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55875" lIns="55875" spcFirstLastPara="1" rIns="55875" wrap="square" tIns="55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g1fd71ba3c1a_1_86:notes"/>
          <p:cNvSpPr/>
          <p:nvPr>
            <p:ph idx="2" type="sldImg"/>
          </p:nvPr>
        </p:nvSpPr>
        <p:spPr>
          <a:xfrm>
            <a:off x="857413" y="685800"/>
            <a:ext cx="3429163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g21a2c517d8a_1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55875" lIns="55875" spcFirstLastPara="1" rIns="55875" wrap="square" tIns="55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0" name="Google Shape;770;g21a2c517d8a_1_113:notes"/>
          <p:cNvSpPr/>
          <p:nvPr>
            <p:ph idx="2" type="sldImg"/>
          </p:nvPr>
        </p:nvSpPr>
        <p:spPr>
          <a:xfrm>
            <a:off x="857413" y="685800"/>
            <a:ext cx="3429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g1fd71ba3c1a_1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55875" lIns="55875" spcFirstLastPara="1" rIns="55875" wrap="square" tIns="55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0" name="Google Shape;780;g1fd71ba3c1a_1_113:notes"/>
          <p:cNvSpPr/>
          <p:nvPr>
            <p:ph idx="2" type="sldImg"/>
          </p:nvPr>
        </p:nvSpPr>
        <p:spPr>
          <a:xfrm>
            <a:off x="857413" y="685800"/>
            <a:ext cx="3429163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5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g1fd71ba3c1a_1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55875" lIns="55875" spcFirstLastPara="1" rIns="55875" wrap="square" tIns="55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7" name="Google Shape;807;g1fd71ba3c1a_1_136:notes"/>
          <p:cNvSpPr/>
          <p:nvPr>
            <p:ph idx="2" type="sldImg"/>
          </p:nvPr>
        </p:nvSpPr>
        <p:spPr>
          <a:xfrm>
            <a:off x="857413" y="685800"/>
            <a:ext cx="3429163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1fd71ba3c1a_1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55875" lIns="55875" spcFirstLastPara="1" rIns="55875" wrap="square" tIns="55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g1fd71ba3c1a_1_108:notes"/>
          <p:cNvSpPr/>
          <p:nvPr>
            <p:ph idx="2" type="sldImg"/>
          </p:nvPr>
        </p:nvSpPr>
        <p:spPr>
          <a:xfrm>
            <a:off x="857413" y="685800"/>
            <a:ext cx="3429163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1a2c517d8a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55875" lIns="55875" spcFirstLastPara="1" rIns="55875" wrap="square" tIns="55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g21a2c517d8a_1_0:notes"/>
          <p:cNvSpPr/>
          <p:nvPr>
            <p:ph idx="2" type="sldImg"/>
          </p:nvPr>
        </p:nvSpPr>
        <p:spPr>
          <a:xfrm>
            <a:off x="857413" y="685800"/>
            <a:ext cx="3429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19740b496e_0_36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55875" lIns="55875" spcFirstLastPara="1" rIns="55875" wrap="square" tIns="55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g219740b496e_0_3670:notes"/>
          <p:cNvSpPr/>
          <p:nvPr>
            <p:ph idx="2" type="sldImg"/>
          </p:nvPr>
        </p:nvSpPr>
        <p:spPr>
          <a:xfrm>
            <a:off x="857413" y="685800"/>
            <a:ext cx="3429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219740b496e_0_36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55875" lIns="55875" spcFirstLastPara="1" rIns="55875" wrap="square" tIns="55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g219740b496e_0_3640:notes"/>
          <p:cNvSpPr/>
          <p:nvPr>
            <p:ph idx="2" type="sldImg"/>
          </p:nvPr>
        </p:nvSpPr>
        <p:spPr>
          <a:xfrm>
            <a:off x="857413" y="685800"/>
            <a:ext cx="3429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219740b496e_0_37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55875" lIns="55875" spcFirstLastPara="1" rIns="55875" wrap="square" tIns="55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g219740b496e_0_3767:notes"/>
          <p:cNvSpPr/>
          <p:nvPr>
            <p:ph idx="2" type="sldImg"/>
          </p:nvPr>
        </p:nvSpPr>
        <p:spPr>
          <a:xfrm>
            <a:off x="857413" y="685800"/>
            <a:ext cx="3429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219740b496e_0_37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55875" lIns="55875" spcFirstLastPara="1" rIns="55875" wrap="square" tIns="55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g219740b496e_0_3729:notes"/>
          <p:cNvSpPr/>
          <p:nvPr>
            <p:ph idx="2" type="sldImg"/>
          </p:nvPr>
        </p:nvSpPr>
        <p:spPr>
          <a:xfrm>
            <a:off x="857413" y="685800"/>
            <a:ext cx="3429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219740b496e_0_36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55875" lIns="55875" spcFirstLastPara="1" rIns="55875" wrap="square" tIns="55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g219740b496e_0_3609:notes"/>
          <p:cNvSpPr/>
          <p:nvPr>
            <p:ph idx="2" type="sldImg"/>
          </p:nvPr>
        </p:nvSpPr>
        <p:spPr>
          <a:xfrm>
            <a:off x="857413" y="685800"/>
            <a:ext cx="3429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Google Shape;11;p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1" name="Google Shape;71;p1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1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1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1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" name="Google Shape;76;p11"/>
          <p:cNvSpPr txBox="1"/>
          <p:nvPr>
            <p:ph hasCustomPrompt="1"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/>
          <p:nvPr>
            <p:ph idx="1" type="body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Google Shape;78;p1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4"/>
          <p:cNvSpPr txBox="1"/>
          <p:nvPr>
            <p:ph type="ctrTitle"/>
          </p:nvPr>
        </p:nvSpPr>
        <p:spPr>
          <a:xfrm>
            <a:off x="342900" y="1065213"/>
            <a:ext cx="3886200" cy="73501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89" name="Google Shape;89;p14"/>
          <p:cNvSpPr txBox="1"/>
          <p:nvPr>
            <p:ph idx="1" type="subTitle"/>
          </p:nvPr>
        </p:nvSpPr>
        <p:spPr>
          <a:xfrm>
            <a:off x="685800" y="1943100"/>
            <a:ext cx="3200400" cy="8763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lvl="0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90" name="Google Shape;90;p14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1" name="Google Shape;91;p14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2" name="Google Shape;92;p14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5" name="Google Shape;95;p15"/>
          <p:cNvSpPr txBox="1"/>
          <p:nvPr>
            <p:ph idx="1" type="body"/>
          </p:nvPr>
        </p:nvSpPr>
        <p:spPr>
          <a:xfrm>
            <a:off x="228600" y="800100"/>
            <a:ext cx="4114800" cy="226298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8575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1pPr>
            <a:lvl2pPr indent="-28575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9pPr>
          </a:lstStyle>
          <a:p/>
        </p:txBody>
      </p:sp>
      <p:sp>
        <p:nvSpPr>
          <p:cNvPr id="96" name="Google Shape;96;p15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7" name="Google Shape;97;p15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8" name="Google Shape;98;p15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6"/>
          <p:cNvSpPr txBox="1"/>
          <p:nvPr>
            <p:ph type="title"/>
          </p:nvPr>
        </p:nvSpPr>
        <p:spPr>
          <a:xfrm>
            <a:off x="361156" y="2203450"/>
            <a:ext cx="3886200" cy="681038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 cap="none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01" name="Google Shape;101;p16"/>
          <p:cNvSpPr txBox="1"/>
          <p:nvPr>
            <p:ph idx="1" type="body"/>
          </p:nvPr>
        </p:nvSpPr>
        <p:spPr>
          <a:xfrm>
            <a:off x="361156" y="1453357"/>
            <a:ext cx="3886200" cy="750094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 sz="1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900"/>
              <a:buNone/>
              <a:defRPr sz="9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800"/>
              <a:buNone/>
              <a:defRPr sz="8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03" name="Google Shape;103;p16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04" name="Google Shape;104;p16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7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07" name="Google Shape;107;p17"/>
          <p:cNvSpPr txBox="1"/>
          <p:nvPr>
            <p:ph idx="1" type="body"/>
          </p:nvPr>
        </p:nvSpPr>
        <p:spPr>
          <a:xfrm>
            <a:off x="228600" y="800100"/>
            <a:ext cx="2019300" cy="226298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17500" lvl="0" marL="457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�"/>
              <a:defRPr sz="1400"/>
            </a:lvl1pPr>
            <a:lvl2pPr indent="-3048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�"/>
              <a:defRPr sz="1200"/>
            </a:lvl2pPr>
            <a:lvl3pPr indent="-2921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�"/>
              <a:defRPr sz="1000"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 sz="900"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 sz="900"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 sz="900"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 sz="900"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 sz="900"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 sz="900"/>
            </a:lvl9pPr>
          </a:lstStyle>
          <a:p/>
        </p:txBody>
      </p:sp>
      <p:sp>
        <p:nvSpPr>
          <p:cNvPr id="108" name="Google Shape;108;p17"/>
          <p:cNvSpPr txBox="1"/>
          <p:nvPr>
            <p:ph idx="2" type="body"/>
          </p:nvPr>
        </p:nvSpPr>
        <p:spPr>
          <a:xfrm>
            <a:off x="2324100" y="800100"/>
            <a:ext cx="2019300" cy="226298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17500" lvl="0" marL="457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�"/>
              <a:defRPr sz="1400"/>
            </a:lvl1pPr>
            <a:lvl2pPr indent="-3048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�"/>
              <a:defRPr sz="1200"/>
            </a:lvl2pPr>
            <a:lvl3pPr indent="-2921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�"/>
              <a:defRPr sz="1000"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 sz="900"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 sz="900"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 sz="900"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 sz="900"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 sz="900"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 sz="900"/>
            </a:lvl9pPr>
          </a:lstStyle>
          <a:p/>
        </p:txBody>
      </p:sp>
      <p:sp>
        <p:nvSpPr>
          <p:cNvPr id="109" name="Google Shape;109;p17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0" name="Google Shape;110;p17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1" name="Google Shape;111;p17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8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228600" y="767556"/>
            <a:ext cx="2020094" cy="319881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1pPr>
            <a:lvl2pPr indent="-2286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1" sz="10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1" sz="900"/>
            </a:lvl3pPr>
            <a:lvl4pPr indent="-2286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4pPr>
            <a:lvl5pPr indent="-2286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5pPr>
            <a:lvl6pPr indent="-2286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6pPr>
            <a:lvl7pPr indent="-2286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7pPr>
            <a:lvl8pPr indent="-2286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8pPr>
            <a:lvl9pPr indent="-2286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9pPr>
          </a:lstStyle>
          <a:p/>
        </p:txBody>
      </p:sp>
      <p:sp>
        <p:nvSpPr>
          <p:cNvPr id="115" name="Google Shape;115;p18"/>
          <p:cNvSpPr txBox="1"/>
          <p:nvPr>
            <p:ph idx="2" type="body"/>
          </p:nvPr>
        </p:nvSpPr>
        <p:spPr>
          <a:xfrm>
            <a:off x="228600" y="1087438"/>
            <a:ext cx="2020094" cy="1975644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048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�"/>
              <a:defRPr sz="1200"/>
            </a:lvl1pPr>
            <a:lvl2pPr indent="-2921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�"/>
              <a:defRPr sz="1000"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 sz="900"/>
            </a:lvl3pPr>
            <a:lvl4pPr indent="-2794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�"/>
              <a:defRPr sz="800"/>
            </a:lvl4pPr>
            <a:lvl5pPr indent="-2794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�"/>
              <a:defRPr sz="800"/>
            </a:lvl5pPr>
            <a:lvl6pPr indent="-2794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�"/>
              <a:defRPr sz="800"/>
            </a:lvl6pPr>
            <a:lvl7pPr indent="-2794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�"/>
              <a:defRPr sz="800"/>
            </a:lvl7pPr>
            <a:lvl8pPr indent="-2794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�"/>
              <a:defRPr sz="800"/>
            </a:lvl8pPr>
            <a:lvl9pPr indent="-2794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�"/>
              <a:defRPr sz="800"/>
            </a:lvl9pPr>
          </a:lstStyle>
          <a:p/>
        </p:txBody>
      </p:sp>
      <p:sp>
        <p:nvSpPr>
          <p:cNvPr id="116" name="Google Shape;116;p18"/>
          <p:cNvSpPr txBox="1"/>
          <p:nvPr>
            <p:ph idx="3" type="body"/>
          </p:nvPr>
        </p:nvSpPr>
        <p:spPr>
          <a:xfrm>
            <a:off x="2322513" y="767556"/>
            <a:ext cx="2020888" cy="319881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1pPr>
            <a:lvl2pPr indent="-2286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1" sz="10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1" sz="900"/>
            </a:lvl3pPr>
            <a:lvl4pPr indent="-2286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4pPr>
            <a:lvl5pPr indent="-2286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5pPr>
            <a:lvl6pPr indent="-2286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6pPr>
            <a:lvl7pPr indent="-2286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7pPr>
            <a:lvl8pPr indent="-2286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8pPr>
            <a:lvl9pPr indent="-2286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9pPr>
          </a:lstStyle>
          <a:p/>
        </p:txBody>
      </p:sp>
      <p:sp>
        <p:nvSpPr>
          <p:cNvPr id="117" name="Google Shape;117;p18"/>
          <p:cNvSpPr txBox="1"/>
          <p:nvPr>
            <p:ph idx="4" type="body"/>
          </p:nvPr>
        </p:nvSpPr>
        <p:spPr>
          <a:xfrm>
            <a:off x="2322513" y="1087438"/>
            <a:ext cx="2020888" cy="1975644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048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�"/>
              <a:defRPr sz="1200"/>
            </a:lvl1pPr>
            <a:lvl2pPr indent="-2921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�"/>
              <a:defRPr sz="1000"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 sz="900"/>
            </a:lvl3pPr>
            <a:lvl4pPr indent="-2794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�"/>
              <a:defRPr sz="800"/>
            </a:lvl4pPr>
            <a:lvl5pPr indent="-2794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�"/>
              <a:defRPr sz="800"/>
            </a:lvl5pPr>
            <a:lvl6pPr indent="-2794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�"/>
              <a:defRPr sz="800"/>
            </a:lvl6pPr>
            <a:lvl7pPr indent="-2794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�"/>
              <a:defRPr sz="800"/>
            </a:lvl7pPr>
            <a:lvl8pPr indent="-2794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�"/>
              <a:defRPr sz="800"/>
            </a:lvl8pPr>
            <a:lvl9pPr indent="-2794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�"/>
              <a:defRPr sz="800"/>
            </a:lvl9pPr>
          </a:lstStyle>
          <a:p/>
        </p:txBody>
      </p:sp>
      <p:sp>
        <p:nvSpPr>
          <p:cNvPr id="118" name="Google Shape;118;p18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9" name="Google Shape;119;p18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20" name="Google Shape;120;p18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9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23" name="Google Shape;123;p19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24" name="Google Shape;124;p19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25" name="Google Shape;125;p19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0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28" name="Google Shape;128;p20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29" name="Google Shape;129;p20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1"/>
          <p:cNvSpPr txBox="1"/>
          <p:nvPr>
            <p:ph type="title"/>
          </p:nvPr>
        </p:nvSpPr>
        <p:spPr>
          <a:xfrm>
            <a:off x="228600" y="136525"/>
            <a:ext cx="1504157" cy="581025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b="1" sz="1000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32" name="Google Shape;132;p21"/>
          <p:cNvSpPr txBox="1"/>
          <p:nvPr>
            <p:ph idx="1" type="body"/>
          </p:nvPr>
        </p:nvSpPr>
        <p:spPr>
          <a:xfrm>
            <a:off x="1787525" y="136525"/>
            <a:ext cx="2555875" cy="2926557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30200" lvl="0" marL="457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1pPr>
            <a:lvl2pPr indent="-317500" lvl="1" marL="914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�"/>
              <a:defRPr sz="1400"/>
            </a:lvl2pPr>
            <a:lvl3pPr indent="-3048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�"/>
              <a:defRPr sz="1200"/>
            </a:lvl3pPr>
            <a:lvl4pPr indent="-2921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�"/>
              <a:defRPr sz="1000"/>
            </a:lvl4pPr>
            <a:lvl5pPr indent="-2921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�"/>
              <a:defRPr sz="1000"/>
            </a:lvl5pPr>
            <a:lvl6pPr indent="-2921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�"/>
              <a:defRPr sz="1000"/>
            </a:lvl6pPr>
            <a:lvl7pPr indent="-2921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�"/>
              <a:defRPr sz="1000"/>
            </a:lvl7pPr>
            <a:lvl8pPr indent="-2921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�"/>
              <a:defRPr sz="1000"/>
            </a:lvl8pPr>
            <a:lvl9pPr indent="-2921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�"/>
              <a:defRPr sz="1000"/>
            </a:lvl9pPr>
          </a:lstStyle>
          <a:p/>
        </p:txBody>
      </p:sp>
      <p:sp>
        <p:nvSpPr>
          <p:cNvPr id="133" name="Google Shape;133;p21"/>
          <p:cNvSpPr txBox="1"/>
          <p:nvPr>
            <p:ph idx="2" type="body"/>
          </p:nvPr>
        </p:nvSpPr>
        <p:spPr>
          <a:xfrm>
            <a:off x="228600" y="717550"/>
            <a:ext cx="1504157" cy="234553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1pPr>
            <a:lvl2pPr indent="-228600" lvl="1" marL="914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2pPr>
            <a:lvl3pPr indent="-228600" lvl="2" marL="1371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3pPr>
            <a:lvl4pPr indent="-228600" lvl="3" marL="1828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4pPr>
            <a:lvl5pPr indent="-228600" lvl="4" marL="22860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5pPr>
            <a:lvl6pPr indent="-228600" lvl="5" marL="2743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6pPr>
            <a:lvl7pPr indent="-228600" lvl="6" marL="3200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7pPr>
            <a:lvl8pPr indent="-228600" lvl="7" marL="3657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8pPr>
            <a:lvl9pPr indent="-228600" lvl="8" marL="4114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9pPr>
          </a:lstStyle>
          <a:p/>
        </p:txBody>
      </p:sp>
      <p:sp>
        <p:nvSpPr>
          <p:cNvPr id="134" name="Google Shape;134;p21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35" name="Google Shape;135;p21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36" name="Google Shape;136;p21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1" name="Google Shape;21;p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" name="Google Shape;26;p3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2"/>
          <p:cNvSpPr txBox="1"/>
          <p:nvPr>
            <p:ph type="title"/>
          </p:nvPr>
        </p:nvSpPr>
        <p:spPr>
          <a:xfrm>
            <a:off x="896144" y="2400300"/>
            <a:ext cx="2743200" cy="283369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b="1" sz="1000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39" name="Google Shape;139;p22"/>
          <p:cNvSpPr/>
          <p:nvPr>
            <p:ph idx="2" type="pic"/>
          </p:nvPr>
        </p:nvSpPr>
        <p:spPr>
          <a:xfrm>
            <a:off x="896144" y="306388"/>
            <a:ext cx="2743200" cy="2057400"/>
          </a:xfrm>
          <a:prstGeom prst="rect">
            <a:avLst/>
          </a:prstGeom>
          <a:noFill/>
          <a:ln>
            <a:noFill/>
          </a:ln>
        </p:spPr>
      </p:sp>
      <p:sp>
        <p:nvSpPr>
          <p:cNvPr id="140" name="Google Shape;140;p22"/>
          <p:cNvSpPr txBox="1"/>
          <p:nvPr>
            <p:ph idx="1" type="body"/>
          </p:nvPr>
        </p:nvSpPr>
        <p:spPr>
          <a:xfrm>
            <a:off x="896144" y="2683669"/>
            <a:ext cx="2743200" cy="402431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1pPr>
            <a:lvl2pPr indent="-228600" lvl="1" marL="914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2pPr>
            <a:lvl3pPr indent="-228600" lvl="2" marL="1371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3pPr>
            <a:lvl4pPr indent="-228600" lvl="3" marL="1828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4pPr>
            <a:lvl5pPr indent="-228600" lvl="4" marL="22860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5pPr>
            <a:lvl6pPr indent="-228600" lvl="5" marL="2743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6pPr>
            <a:lvl7pPr indent="-228600" lvl="6" marL="3200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7pPr>
            <a:lvl8pPr indent="-228600" lvl="7" marL="3657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8pPr>
            <a:lvl9pPr indent="-228600" lvl="8" marL="4114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9pPr>
          </a:lstStyle>
          <a:p/>
        </p:txBody>
      </p:sp>
      <p:sp>
        <p:nvSpPr>
          <p:cNvPr id="141" name="Google Shape;141;p22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42" name="Google Shape;142;p22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43" name="Google Shape;143;p22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3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46" name="Google Shape;146;p23"/>
          <p:cNvSpPr txBox="1"/>
          <p:nvPr>
            <p:ph idx="1" type="body"/>
          </p:nvPr>
        </p:nvSpPr>
        <p:spPr>
          <a:xfrm rot="5400000">
            <a:off x="1154509" y="-125809"/>
            <a:ext cx="2262982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8575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1pPr>
            <a:lvl2pPr indent="-28575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9pPr>
          </a:lstStyle>
          <a:p/>
        </p:txBody>
      </p:sp>
      <p:sp>
        <p:nvSpPr>
          <p:cNvPr id="147" name="Google Shape;147;p23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48" name="Google Shape;148;p23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49" name="Google Shape;149;p23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4"/>
          <p:cNvSpPr txBox="1"/>
          <p:nvPr>
            <p:ph type="title"/>
          </p:nvPr>
        </p:nvSpPr>
        <p:spPr>
          <a:xfrm rot="5400000">
            <a:off x="2366169" y="1085850"/>
            <a:ext cx="2925763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52" name="Google Shape;152;p24"/>
          <p:cNvSpPr txBox="1"/>
          <p:nvPr>
            <p:ph idx="1" type="body"/>
          </p:nvPr>
        </p:nvSpPr>
        <p:spPr>
          <a:xfrm rot="5400000">
            <a:off x="270669" y="95250"/>
            <a:ext cx="2925763" cy="30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8575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1pPr>
            <a:lvl2pPr indent="-28575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9pPr>
          </a:lstStyle>
          <a:p/>
        </p:txBody>
      </p:sp>
      <p:sp>
        <p:nvSpPr>
          <p:cNvPr id="153" name="Google Shape;153;p24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54" name="Google Shape;154;p24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55" name="Google Shape;155;p24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4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Google Shape;30;p4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" name="Google Shape;35;p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5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" name="Google Shape;42;p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5" name="Google Shape;45;p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8" name="Google Shape;48;p7"/>
          <p:cNvSpPr txBox="1"/>
          <p:nvPr>
            <p:ph idx="1" type="body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8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Google Shape;52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8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" name="Google Shape;57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1" name="Google Shape;6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2" name="Google Shape;62;p9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3" name="Google Shape;63;p9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4" name="Google Shape;6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Google Shape;65;p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68" name="Google Shape;68;p1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eometr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3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83" name="Google Shape;83;p13"/>
          <p:cNvSpPr txBox="1"/>
          <p:nvPr>
            <p:ph idx="1" type="body"/>
          </p:nvPr>
        </p:nvSpPr>
        <p:spPr>
          <a:xfrm>
            <a:off x="228600" y="800100"/>
            <a:ext cx="4114800" cy="226298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30200" lvl="0" marL="457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�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�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048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�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2100" lvl="3" marL="18288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�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2100" lvl="4" marL="22860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�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2100" lvl="5" marL="27432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�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2100" lvl="6" marL="32004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�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2100" lvl="7" marL="3657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�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2100" lvl="8" marL="41148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�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4" name="Google Shape;84;p13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5" name="Google Shape;85;p13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6" name="Google Shape;86;p13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4.png"/><Relationship Id="rId4" Type="http://schemas.openxmlformats.org/officeDocument/2006/relationships/image" Target="../media/image3.png"/><Relationship Id="rId9" Type="http://schemas.openxmlformats.org/officeDocument/2006/relationships/image" Target="../media/image7.png"/><Relationship Id="rId5" Type="http://schemas.openxmlformats.org/officeDocument/2006/relationships/image" Target="../media/image1.png"/><Relationship Id="rId6" Type="http://schemas.openxmlformats.org/officeDocument/2006/relationships/image" Target="../media/image18.png"/><Relationship Id="rId7" Type="http://schemas.openxmlformats.org/officeDocument/2006/relationships/image" Target="../media/image13.png"/><Relationship Id="rId8" Type="http://schemas.openxmlformats.org/officeDocument/2006/relationships/image" Target="../media/image1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5.png"/><Relationship Id="rId4" Type="http://schemas.openxmlformats.org/officeDocument/2006/relationships/image" Target="../media/image19.png"/><Relationship Id="rId5" Type="http://schemas.openxmlformats.org/officeDocument/2006/relationships/image" Target="../media/image5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5.png"/><Relationship Id="rId4" Type="http://schemas.openxmlformats.org/officeDocument/2006/relationships/image" Target="../media/image47.png"/><Relationship Id="rId5" Type="http://schemas.openxmlformats.org/officeDocument/2006/relationships/image" Target="../media/image4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5.png"/><Relationship Id="rId4" Type="http://schemas.openxmlformats.org/officeDocument/2006/relationships/image" Target="../media/image5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5.png"/><Relationship Id="rId4" Type="http://schemas.openxmlformats.org/officeDocument/2006/relationships/image" Target="../media/image5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5.png"/><Relationship Id="rId4" Type="http://schemas.openxmlformats.org/officeDocument/2006/relationships/image" Target="../media/image5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5.png"/><Relationship Id="rId4" Type="http://schemas.openxmlformats.org/officeDocument/2006/relationships/image" Target="../media/image5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5.png"/></Relationships>
</file>

<file path=ppt/slides/_rels/slide2.xml.rels><?xml version="1.0" encoding="UTF-8" standalone="yes"?><Relationships xmlns="http://schemas.openxmlformats.org/package/2006/relationships"><Relationship Id="rId11" Type="http://schemas.openxmlformats.org/officeDocument/2006/relationships/image" Target="../media/image17.png"/><Relationship Id="rId10" Type="http://schemas.openxmlformats.org/officeDocument/2006/relationships/image" Target="../media/image4.png"/><Relationship Id="rId13" Type="http://schemas.openxmlformats.org/officeDocument/2006/relationships/image" Target="../media/image6.png"/><Relationship Id="rId12" Type="http://schemas.openxmlformats.org/officeDocument/2006/relationships/image" Target="../media/image20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5.png"/><Relationship Id="rId4" Type="http://schemas.openxmlformats.org/officeDocument/2006/relationships/image" Target="../media/image2.png"/><Relationship Id="rId9" Type="http://schemas.openxmlformats.org/officeDocument/2006/relationships/image" Target="../media/image16.png"/><Relationship Id="rId15" Type="http://schemas.openxmlformats.org/officeDocument/2006/relationships/image" Target="../media/image9.png"/><Relationship Id="rId14" Type="http://schemas.openxmlformats.org/officeDocument/2006/relationships/image" Target="../media/image23.png"/><Relationship Id="rId5" Type="http://schemas.openxmlformats.org/officeDocument/2006/relationships/image" Target="../media/image15.png"/><Relationship Id="rId6" Type="http://schemas.openxmlformats.org/officeDocument/2006/relationships/image" Target="../media/image8.png"/><Relationship Id="rId7" Type="http://schemas.openxmlformats.org/officeDocument/2006/relationships/image" Target="../media/image21.png"/><Relationship Id="rId8" Type="http://schemas.openxmlformats.org/officeDocument/2006/relationships/image" Target="../media/image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5.png"/><Relationship Id="rId4" Type="http://schemas.openxmlformats.org/officeDocument/2006/relationships/image" Target="../media/image1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7.png"/><Relationship Id="rId4" Type="http://schemas.openxmlformats.org/officeDocument/2006/relationships/image" Target="../media/image2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5" Type="http://schemas.openxmlformats.org/officeDocument/2006/relationships/image" Target="../media/image55.png"/><Relationship Id="rId6" Type="http://schemas.openxmlformats.org/officeDocument/2006/relationships/image" Target="../media/image54.png"/><Relationship Id="rId7" Type="http://schemas.openxmlformats.org/officeDocument/2006/relationships/image" Target="../media/image5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3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19.png"/><Relationship Id="rId5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43.jpg"/><Relationship Id="rId5" Type="http://schemas.openxmlformats.org/officeDocument/2006/relationships/image" Target="../media/image25.png"/><Relationship Id="rId6" Type="http://schemas.openxmlformats.org/officeDocument/2006/relationships/image" Target="../media/image34.png"/><Relationship Id="rId7" Type="http://schemas.openxmlformats.org/officeDocument/2006/relationships/image" Target="../media/image1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19.png"/><Relationship Id="rId5" Type="http://schemas.openxmlformats.org/officeDocument/2006/relationships/image" Target="../media/image24.png"/><Relationship Id="rId6" Type="http://schemas.openxmlformats.org/officeDocument/2006/relationships/image" Target="../media/image2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19.png"/><Relationship Id="rId5" Type="http://schemas.openxmlformats.org/officeDocument/2006/relationships/image" Target="../media/image51.png"/><Relationship Id="rId6" Type="http://schemas.openxmlformats.org/officeDocument/2006/relationships/image" Target="../media/image3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19.png"/><Relationship Id="rId5" Type="http://schemas.openxmlformats.org/officeDocument/2006/relationships/image" Target="../media/image27.png"/><Relationship Id="rId6" Type="http://schemas.openxmlformats.org/officeDocument/2006/relationships/image" Target="../media/image44.png"/></Relationships>
</file>

<file path=ppt/slides/_rels/slide9.xml.rels><?xml version="1.0" encoding="UTF-8" standalone="yes"?><Relationships xmlns="http://schemas.openxmlformats.org/package/2006/relationships"><Relationship Id="rId11" Type="http://schemas.openxmlformats.org/officeDocument/2006/relationships/image" Target="../media/image29.png"/><Relationship Id="rId10" Type="http://schemas.openxmlformats.org/officeDocument/2006/relationships/image" Target="../media/image38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3.jpg"/><Relationship Id="rId4" Type="http://schemas.openxmlformats.org/officeDocument/2006/relationships/image" Target="../media/image2.png"/><Relationship Id="rId9" Type="http://schemas.openxmlformats.org/officeDocument/2006/relationships/image" Target="../media/image31.png"/><Relationship Id="rId5" Type="http://schemas.openxmlformats.org/officeDocument/2006/relationships/image" Target="../media/image42.png"/><Relationship Id="rId6" Type="http://schemas.openxmlformats.org/officeDocument/2006/relationships/image" Target="../media/image39.png"/><Relationship Id="rId7" Type="http://schemas.openxmlformats.org/officeDocument/2006/relationships/image" Target="../media/image36.png"/><Relationship Id="rId8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03149"/>
        </a:solidFill>
      </p:bgPr>
    </p:bg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36526" y="-905461"/>
            <a:ext cx="4686123" cy="46861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8661" y="1414699"/>
            <a:ext cx="1504876" cy="255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4286" y="116118"/>
            <a:ext cx="1269455" cy="237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247698" y="901187"/>
            <a:ext cx="4925839" cy="42423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38421" y="1580231"/>
            <a:ext cx="4426465" cy="14279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91086" y="2909088"/>
            <a:ext cx="2749564" cy="2923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05715" y="4462568"/>
            <a:ext cx="3380274" cy="4894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4"/>
          <p:cNvSpPr txBox="1"/>
          <p:nvPr/>
        </p:nvSpPr>
        <p:spPr>
          <a:xfrm>
            <a:off x="484632" y="393192"/>
            <a:ext cx="1308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03. Analysis</a:t>
            </a:r>
            <a:endParaRPr sz="150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id="314" name="Google Shape;314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838750"/>
            <a:ext cx="9142858" cy="304762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34"/>
          <p:cNvPicPr preferRelativeResize="0"/>
          <p:nvPr/>
        </p:nvPicPr>
        <p:blipFill>
          <a:blip r:embed="rId4">
            <a:alphaModFix amt="0"/>
          </a:blip>
          <a:stretch>
            <a:fillRect/>
          </a:stretch>
        </p:blipFill>
        <p:spPr>
          <a:xfrm>
            <a:off x="899250" y="1108525"/>
            <a:ext cx="6814851" cy="3295350"/>
          </a:xfrm>
          <a:prstGeom prst="rect">
            <a:avLst/>
          </a:prstGeom>
          <a:noFill/>
          <a:ln cap="flat" cmpd="sng" w="9525">
            <a:solidFill>
              <a:srgbClr val="6D9EEB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16" name="Google Shape;316;p34"/>
          <p:cNvSpPr/>
          <p:nvPr/>
        </p:nvSpPr>
        <p:spPr>
          <a:xfrm>
            <a:off x="978918" y="952903"/>
            <a:ext cx="6655500" cy="3045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8575">
            <a:solidFill>
              <a:srgbClr val="CFE2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7" name="Google Shape;317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59188" y="1401600"/>
            <a:ext cx="4643274" cy="2765099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34"/>
          <p:cNvSpPr txBox="1"/>
          <p:nvPr/>
        </p:nvSpPr>
        <p:spPr>
          <a:xfrm>
            <a:off x="1082146" y="905054"/>
            <a:ext cx="692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Using Logistic Regression</a:t>
            </a:r>
            <a:endParaRPr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" name="Google Shape;323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838750"/>
            <a:ext cx="9142858" cy="30476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4" name="Google Shape;324;p35"/>
          <p:cNvGrpSpPr/>
          <p:nvPr/>
        </p:nvGrpSpPr>
        <p:grpSpPr>
          <a:xfrm>
            <a:off x="520091" y="2089378"/>
            <a:ext cx="3888509" cy="643356"/>
            <a:chOff x="1593000" y="2322568"/>
            <a:chExt cx="2939827" cy="643356"/>
          </a:xfrm>
        </p:grpSpPr>
        <p:sp>
          <p:nvSpPr>
            <p:cNvPr id="325" name="Google Shape;325;p35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A2C4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35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A2C4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35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solidFill>
              <a:srgbClr val="A2C4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Find out the statistically significant variables</a:t>
              </a:r>
              <a:endParaRPr sz="13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328" name="Google Shape;328;p35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A2C4C9"/>
            </a:solidFill>
            <a:ln>
              <a:noFill/>
            </a:ln>
            <a:effectLst>
              <a:outerShdw blurRad="71438" rotWithShape="0" algn="bl" dir="2700000" dist="28575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35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A2C4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26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</p:grpSp>
      <p:grpSp>
        <p:nvGrpSpPr>
          <p:cNvPr id="330" name="Google Shape;330;p35"/>
          <p:cNvGrpSpPr/>
          <p:nvPr/>
        </p:nvGrpSpPr>
        <p:grpSpPr>
          <a:xfrm>
            <a:off x="520091" y="120362"/>
            <a:ext cx="3888509" cy="643356"/>
            <a:chOff x="1593000" y="2322568"/>
            <a:chExt cx="2939827" cy="643356"/>
          </a:xfrm>
        </p:grpSpPr>
        <p:sp>
          <p:nvSpPr>
            <p:cNvPr id="331" name="Google Shape;331;p35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A2C4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35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A2C4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35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solidFill>
              <a:srgbClr val="A2C4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rgbClr val="FFFFFF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Drop missing values</a:t>
              </a:r>
              <a:endParaRPr sz="13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FFFFFF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(flight_time, arrival_delay, and departure_delay)</a:t>
              </a:r>
              <a:endParaRPr sz="11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334" name="Google Shape;334;p35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A2C4C9"/>
            </a:solidFill>
            <a:ln>
              <a:noFill/>
            </a:ln>
            <a:effectLst>
              <a:outerShdw blurRad="71438" rotWithShape="0" algn="bl" dir="2700000" dist="28575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35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A2C4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26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</p:grpSp>
      <p:grpSp>
        <p:nvGrpSpPr>
          <p:cNvPr id="336" name="Google Shape;336;p35"/>
          <p:cNvGrpSpPr/>
          <p:nvPr/>
        </p:nvGrpSpPr>
        <p:grpSpPr>
          <a:xfrm>
            <a:off x="520091" y="3407605"/>
            <a:ext cx="3888509" cy="643356"/>
            <a:chOff x="1593000" y="2322568"/>
            <a:chExt cx="2939827" cy="643356"/>
          </a:xfrm>
        </p:grpSpPr>
        <p:sp>
          <p:nvSpPr>
            <p:cNvPr id="337" name="Google Shape;337;p35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A2C4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35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A2C4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35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solidFill>
              <a:srgbClr val="A2C4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rgbClr val="FFFFFF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Test for an overall effect of categorical variables</a:t>
              </a:r>
              <a:endParaRPr sz="13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340" name="Google Shape;340;p35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A2C4C9"/>
            </a:solidFill>
            <a:ln>
              <a:noFill/>
            </a:ln>
            <a:effectLst>
              <a:outerShdw blurRad="71438" rotWithShape="0" algn="bl" dir="2700000" dist="28575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35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A2C4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26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</p:grpSp>
      <p:grpSp>
        <p:nvGrpSpPr>
          <p:cNvPr id="342" name="Google Shape;342;p35"/>
          <p:cNvGrpSpPr/>
          <p:nvPr/>
        </p:nvGrpSpPr>
        <p:grpSpPr>
          <a:xfrm>
            <a:off x="520091" y="2748491"/>
            <a:ext cx="3888509" cy="643356"/>
            <a:chOff x="1593000" y="2322568"/>
            <a:chExt cx="2939827" cy="643356"/>
          </a:xfrm>
        </p:grpSpPr>
        <p:sp>
          <p:nvSpPr>
            <p:cNvPr id="343" name="Google Shape;343;p35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A2C4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35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A2C4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35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solidFill>
              <a:srgbClr val="A2C4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rgbClr val="FFFFFF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Rerun the model with statistically significant variables</a:t>
              </a:r>
              <a:endParaRPr sz="13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346" name="Google Shape;346;p35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A2C4C9"/>
            </a:solidFill>
            <a:ln>
              <a:noFill/>
            </a:ln>
            <a:effectLst>
              <a:outerShdw blurRad="71438" rotWithShape="0" algn="bl" dir="2700000" dist="28575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35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A2C4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26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</p:grpSp>
      <p:grpSp>
        <p:nvGrpSpPr>
          <p:cNvPr id="348" name="Google Shape;348;p35"/>
          <p:cNvGrpSpPr/>
          <p:nvPr/>
        </p:nvGrpSpPr>
        <p:grpSpPr>
          <a:xfrm>
            <a:off x="520091" y="771151"/>
            <a:ext cx="3888509" cy="643356"/>
            <a:chOff x="1593000" y="2322568"/>
            <a:chExt cx="2939827" cy="643356"/>
          </a:xfrm>
        </p:grpSpPr>
        <p:sp>
          <p:nvSpPr>
            <p:cNvPr id="349" name="Google Shape;349;p35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A2C4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35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A2C4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35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solidFill>
              <a:srgbClr val="A2C4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Check the correlation</a:t>
              </a:r>
              <a:endParaRPr sz="13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352" name="Google Shape;352;p35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A2C4C9"/>
            </a:solidFill>
            <a:ln>
              <a:noFill/>
            </a:ln>
            <a:effectLst>
              <a:outerShdw blurRad="71438" rotWithShape="0" algn="bl" dir="2700000" dist="28575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35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A2C4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26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</p:grpSp>
      <p:sp>
        <p:nvSpPr>
          <p:cNvPr id="354" name="Google Shape;354;p35"/>
          <p:cNvSpPr/>
          <p:nvPr/>
        </p:nvSpPr>
        <p:spPr>
          <a:xfrm>
            <a:off x="4216851" y="121542"/>
            <a:ext cx="4184100" cy="642300"/>
          </a:xfrm>
          <a:prstGeom prst="rect">
            <a:avLst/>
          </a:prstGeom>
          <a:solidFill>
            <a:srgbClr val="A2C4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B786E"/>
              </a:buClr>
              <a:buSzPts val="1100"/>
              <a:buFont typeface="Proxima Nova"/>
              <a:buChar char="●"/>
            </a:pPr>
            <a:r>
              <a:rPr lang="en" sz="1100">
                <a:solidFill>
                  <a:srgbClr val="1B786E"/>
                </a:solidFill>
                <a:latin typeface="Proxima Nova"/>
                <a:ea typeface="Proxima Nova"/>
                <a:cs typeface="Proxima Nova"/>
                <a:sym typeface="Proxima Nova"/>
              </a:rPr>
              <a:t>393/ 418 records with missing values ~ cancelled flights </a:t>
            </a:r>
            <a:endParaRPr sz="1100">
              <a:solidFill>
                <a:srgbClr val="1B786E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B786E"/>
              </a:buClr>
              <a:buSzPts val="1100"/>
              <a:buFont typeface="Proxima Nova"/>
              <a:buChar char="●"/>
            </a:pPr>
            <a:r>
              <a:rPr lang="en" sz="1100">
                <a:solidFill>
                  <a:srgbClr val="1B786E"/>
                </a:solidFill>
                <a:latin typeface="Proxima Nova"/>
                <a:ea typeface="Proxima Nova"/>
                <a:cs typeface="Proxima Nova"/>
                <a:sym typeface="Proxima Nova"/>
              </a:rPr>
              <a:t>Check whether cancellation was a reason for dissatisfaction</a:t>
            </a:r>
            <a:endParaRPr sz="1100">
              <a:solidFill>
                <a:srgbClr val="1B786E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355" name="Google Shape;355;p35"/>
          <p:cNvGrpSpPr/>
          <p:nvPr/>
        </p:nvGrpSpPr>
        <p:grpSpPr>
          <a:xfrm>
            <a:off x="520091" y="120362"/>
            <a:ext cx="7880749" cy="643500"/>
            <a:chOff x="1593000" y="2322568"/>
            <a:chExt cx="5958077" cy="643500"/>
          </a:xfrm>
        </p:grpSpPr>
        <p:sp>
          <p:nvSpPr>
            <p:cNvPr id="356" name="Google Shape;356;p35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35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1B78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35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1B78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35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rgbClr val="FFFFFF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Drop missing values</a:t>
              </a:r>
              <a:endParaRPr sz="13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FFFFFF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(flight_time, arrival_delay, and departure_delay)</a:t>
              </a:r>
              <a:endParaRPr sz="11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360" name="Google Shape;360;p35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1D7E74"/>
            </a:solidFill>
            <a:ln>
              <a:noFill/>
            </a:ln>
            <a:effectLst>
              <a:outerShdw blurRad="71438" rotWithShape="0" algn="bl" dir="2700000" dist="28575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35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1F88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26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62" name="Google Shape;362;p35"/>
            <p:cNvSpPr/>
            <p:nvPr/>
          </p:nvSpPr>
          <p:spPr>
            <a:xfrm>
              <a:off x="4503077" y="2323756"/>
              <a:ext cx="3048000" cy="64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-29845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B786E"/>
                </a:buClr>
                <a:buSzPts val="1100"/>
                <a:buFont typeface="Proxima Nova"/>
                <a:buChar char="●"/>
              </a:pPr>
              <a:r>
                <a:rPr lang="en" sz="1100">
                  <a:solidFill>
                    <a:srgbClr val="1B786E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393/ 418 records with missing values ~ cancelled flights </a:t>
              </a:r>
              <a:endParaRPr sz="1100">
                <a:solidFill>
                  <a:srgbClr val="1B786E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indent="-29845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B786E"/>
                </a:buClr>
                <a:buSzPts val="1100"/>
                <a:buFont typeface="Proxima Nova"/>
                <a:buChar char="●"/>
              </a:pPr>
              <a:r>
                <a:rPr lang="en" sz="1100">
                  <a:solidFill>
                    <a:srgbClr val="1B786E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Check whether cancellation was a reason for dissatisfaction</a:t>
              </a:r>
              <a:endParaRPr sz="1100">
                <a:solidFill>
                  <a:srgbClr val="1B786E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grpSp>
        <p:nvGrpSpPr>
          <p:cNvPr id="363" name="Google Shape;363;p35"/>
          <p:cNvGrpSpPr/>
          <p:nvPr/>
        </p:nvGrpSpPr>
        <p:grpSpPr>
          <a:xfrm>
            <a:off x="520091" y="1430264"/>
            <a:ext cx="3888509" cy="643356"/>
            <a:chOff x="1593000" y="2322568"/>
            <a:chExt cx="2939827" cy="643356"/>
          </a:xfrm>
        </p:grpSpPr>
        <p:sp>
          <p:nvSpPr>
            <p:cNvPr id="364" name="Google Shape;364;p35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A2C4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35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A2C4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35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solidFill>
              <a:srgbClr val="A2C4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rgbClr val="FFFFFF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Split data into training and test data</a:t>
              </a:r>
              <a:endParaRPr sz="13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367" name="Google Shape;367;p35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A2C4C9"/>
            </a:solidFill>
            <a:ln>
              <a:noFill/>
            </a:ln>
            <a:effectLst>
              <a:outerShdw blurRad="71438" rotWithShape="0" algn="bl" dir="2700000" dist="28575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35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A2C4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26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</p:grpSp>
      <p:grpSp>
        <p:nvGrpSpPr>
          <p:cNvPr id="369" name="Google Shape;369;p35"/>
          <p:cNvGrpSpPr/>
          <p:nvPr/>
        </p:nvGrpSpPr>
        <p:grpSpPr>
          <a:xfrm>
            <a:off x="520091" y="4066718"/>
            <a:ext cx="3888509" cy="643356"/>
            <a:chOff x="1593000" y="2322568"/>
            <a:chExt cx="2939827" cy="643356"/>
          </a:xfrm>
        </p:grpSpPr>
        <p:sp>
          <p:nvSpPr>
            <p:cNvPr id="370" name="Google Shape;370;p35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A2C4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35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A2C4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35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solidFill>
              <a:srgbClr val="A2C4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rgbClr val="FFFFFF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Make predictions using the threshold of 0.5</a:t>
              </a:r>
              <a:endParaRPr sz="13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373" name="Google Shape;373;p35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A2C4C9"/>
            </a:solidFill>
            <a:ln>
              <a:noFill/>
            </a:ln>
            <a:effectLst>
              <a:outerShdw blurRad="71438" rotWithShape="0" algn="bl" dir="2700000" dist="28575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35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A2C4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07</a:t>
              </a:r>
              <a:endParaRPr sz="26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9" name="Google Shape;379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838750"/>
            <a:ext cx="9142858" cy="30476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0" name="Google Shape;380;p36"/>
          <p:cNvGrpSpPr/>
          <p:nvPr/>
        </p:nvGrpSpPr>
        <p:grpSpPr>
          <a:xfrm>
            <a:off x="520091" y="2093540"/>
            <a:ext cx="3888509" cy="643356"/>
            <a:chOff x="1593000" y="2322568"/>
            <a:chExt cx="2939827" cy="643356"/>
          </a:xfrm>
        </p:grpSpPr>
        <p:sp>
          <p:nvSpPr>
            <p:cNvPr id="381" name="Google Shape;381;p36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A2C4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36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A2C4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36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solidFill>
              <a:srgbClr val="A2C4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Find out the statistically significant variables</a:t>
              </a:r>
              <a:endParaRPr sz="13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384" name="Google Shape;384;p36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A2C4C9"/>
            </a:solidFill>
            <a:ln>
              <a:noFill/>
            </a:ln>
            <a:effectLst>
              <a:outerShdw blurRad="71438" rotWithShape="0" algn="bl" dir="2700000" dist="28575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36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A2C4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26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</p:grpSp>
      <p:grpSp>
        <p:nvGrpSpPr>
          <p:cNvPr id="386" name="Google Shape;386;p36"/>
          <p:cNvGrpSpPr/>
          <p:nvPr/>
        </p:nvGrpSpPr>
        <p:grpSpPr>
          <a:xfrm>
            <a:off x="520091" y="120362"/>
            <a:ext cx="3888509" cy="643356"/>
            <a:chOff x="1593000" y="2322568"/>
            <a:chExt cx="2939827" cy="643356"/>
          </a:xfrm>
        </p:grpSpPr>
        <p:sp>
          <p:nvSpPr>
            <p:cNvPr id="387" name="Google Shape;387;p36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1B78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36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1B78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36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rgbClr val="FFFFFF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Drop missing values</a:t>
              </a:r>
              <a:endParaRPr sz="13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FFFFFF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(flight_time, arrival_delay, and departure_delay)</a:t>
              </a:r>
              <a:endParaRPr sz="11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390" name="Google Shape;390;p36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1D7E74"/>
            </a:solidFill>
            <a:ln>
              <a:noFill/>
            </a:ln>
            <a:effectLst>
              <a:outerShdw blurRad="71438" rotWithShape="0" algn="bl" dir="2700000" dist="28575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36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1F88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26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</p:grpSp>
      <p:grpSp>
        <p:nvGrpSpPr>
          <p:cNvPr id="392" name="Google Shape;392;p36"/>
          <p:cNvGrpSpPr/>
          <p:nvPr/>
        </p:nvGrpSpPr>
        <p:grpSpPr>
          <a:xfrm>
            <a:off x="520091" y="4066718"/>
            <a:ext cx="3888509" cy="643356"/>
            <a:chOff x="1593000" y="2322568"/>
            <a:chExt cx="2939827" cy="643356"/>
          </a:xfrm>
        </p:grpSpPr>
        <p:sp>
          <p:nvSpPr>
            <p:cNvPr id="393" name="Google Shape;393;p36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A2C4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36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A2C4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36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solidFill>
              <a:srgbClr val="A2C4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rgbClr val="FFFFFF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Make predictions using the threshold of 0.5</a:t>
              </a:r>
              <a:endParaRPr sz="13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396" name="Google Shape;396;p36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A2C4C9"/>
            </a:solidFill>
            <a:ln>
              <a:noFill/>
            </a:ln>
            <a:effectLst>
              <a:outerShdw blurRad="71438" rotWithShape="0" algn="bl" dir="2700000" dist="28575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36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A2C4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07</a:t>
              </a:r>
              <a:endParaRPr sz="26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</p:grpSp>
      <p:grpSp>
        <p:nvGrpSpPr>
          <p:cNvPr id="398" name="Google Shape;398;p36"/>
          <p:cNvGrpSpPr/>
          <p:nvPr/>
        </p:nvGrpSpPr>
        <p:grpSpPr>
          <a:xfrm>
            <a:off x="520091" y="3408992"/>
            <a:ext cx="3888509" cy="643356"/>
            <a:chOff x="1593000" y="2322568"/>
            <a:chExt cx="2939827" cy="643356"/>
          </a:xfrm>
        </p:grpSpPr>
        <p:sp>
          <p:nvSpPr>
            <p:cNvPr id="399" name="Google Shape;399;p36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A2C4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36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A2C4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36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solidFill>
              <a:srgbClr val="A2C4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rgbClr val="FFFFFF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Test for an overall effect of categorical variables</a:t>
              </a:r>
              <a:endParaRPr sz="13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402" name="Google Shape;402;p36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A2C4C9"/>
            </a:solidFill>
            <a:ln>
              <a:noFill/>
            </a:ln>
            <a:effectLst>
              <a:outerShdw blurRad="71438" rotWithShape="0" algn="bl" dir="2700000" dist="28575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36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A2C4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26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</p:grpSp>
      <p:grpSp>
        <p:nvGrpSpPr>
          <p:cNvPr id="404" name="Google Shape;404;p36"/>
          <p:cNvGrpSpPr/>
          <p:nvPr/>
        </p:nvGrpSpPr>
        <p:grpSpPr>
          <a:xfrm>
            <a:off x="520091" y="2751266"/>
            <a:ext cx="3888509" cy="643356"/>
            <a:chOff x="1593000" y="2322568"/>
            <a:chExt cx="2939827" cy="643356"/>
          </a:xfrm>
        </p:grpSpPr>
        <p:sp>
          <p:nvSpPr>
            <p:cNvPr id="405" name="Google Shape;405;p36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A2C4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36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A2C4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36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solidFill>
              <a:srgbClr val="A2C4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rgbClr val="FFFFFF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Rerun the model with statistically significant variables</a:t>
              </a:r>
              <a:endParaRPr sz="13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408" name="Google Shape;408;p36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A2C4C9"/>
            </a:solidFill>
            <a:ln>
              <a:noFill/>
            </a:ln>
            <a:effectLst>
              <a:outerShdw blurRad="71438" rotWithShape="0" algn="bl" dir="2700000" dist="28575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36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A2C4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26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</p:grpSp>
      <p:grpSp>
        <p:nvGrpSpPr>
          <p:cNvPr id="410" name="Google Shape;410;p36"/>
          <p:cNvGrpSpPr/>
          <p:nvPr/>
        </p:nvGrpSpPr>
        <p:grpSpPr>
          <a:xfrm>
            <a:off x="520091" y="778088"/>
            <a:ext cx="3888509" cy="643356"/>
            <a:chOff x="1593000" y="2322568"/>
            <a:chExt cx="2939827" cy="643356"/>
          </a:xfrm>
        </p:grpSpPr>
        <p:sp>
          <p:nvSpPr>
            <p:cNvPr id="411" name="Google Shape;411;p36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1B78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36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1B78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36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Check the correlation</a:t>
              </a:r>
              <a:endParaRPr sz="13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414" name="Google Shape;414;p36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1D7E74"/>
            </a:solidFill>
            <a:ln>
              <a:noFill/>
            </a:ln>
            <a:effectLst>
              <a:outerShdw blurRad="71438" rotWithShape="0" algn="bl" dir="2700000" dist="28575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36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1F88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26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</p:grpSp>
      <p:grpSp>
        <p:nvGrpSpPr>
          <p:cNvPr id="416" name="Google Shape;416;p36"/>
          <p:cNvGrpSpPr/>
          <p:nvPr/>
        </p:nvGrpSpPr>
        <p:grpSpPr>
          <a:xfrm>
            <a:off x="520091" y="1435814"/>
            <a:ext cx="3888509" cy="643356"/>
            <a:chOff x="1593000" y="2322568"/>
            <a:chExt cx="2939827" cy="643356"/>
          </a:xfrm>
        </p:grpSpPr>
        <p:sp>
          <p:nvSpPr>
            <p:cNvPr id="417" name="Google Shape;417;p36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A2C4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36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A2C4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36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solidFill>
              <a:srgbClr val="A2C4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rgbClr val="FFFFFF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Split data into training and test data</a:t>
              </a:r>
              <a:endParaRPr sz="13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420" name="Google Shape;420;p36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A2C4C9"/>
            </a:solidFill>
            <a:ln>
              <a:noFill/>
            </a:ln>
            <a:effectLst>
              <a:outerShdw blurRad="71438" rotWithShape="0" algn="bl" dir="2700000" dist="28575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36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A2C4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26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</p:grpSp>
      <p:pic>
        <p:nvPicPr>
          <p:cNvPr id="422" name="Google Shape;422;p36"/>
          <p:cNvPicPr preferRelativeResize="0"/>
          <p:nvPr/>
        </p:nvPicPr>
        <p:blipFill rotWithShape="1">
          <a:blip r:embed="rId4">
            <a:alphaModFix/>
          </a:blip>
          <a:srcRect b="0" l="0" r="0" t="16708"/>
          <a:stretch/>
        </p:blipFill>
        <p:spPr>
          <a:xfrm>
            <a:off x="5186200" y="1411675"/>
            <a:ext cx="2920469" cy="1165669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p36"/>
          <p:cNvSpPr txBox="1"/>
          <p:nvPr/>
        </p:nvSpPr>
        <p:spPr>
          <a:xfrm>
            <a:off x="5116700" y="857575"/>
            <a:ext cx="30000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1B786E"/>
                </a:solidFill>
                <a:latin typeface="Proxima Nova"/>
                <a:ea typeface="Proxima Nova"/>
                <a:cs typeface="Proxima Nova"/>
                <a:sym typeface="Proxima Nova"/>
              </a:rPr>
              <a:t>Table 1:</a:t>
            </a:r>
            <a:r>
              <a:rPr lang="en" sz="1100">
                <a:solidFill>
                  <a:srgbClr val="1B786E"/>
                </a:solidFill>
                <a:latin typeface="Proxima Nova"/>
                <a:ea typeface="Proxima Nova"/>
                <a:cs typeface="Proxima Nova"/>
                <a:sym typeface="Proxima Nova"/>
              </a:rPr>
              <a:t> Pearson’s correlations between arrival_delay and departure_delay</a:t>
            </a:r>
            <a:endParaRPr sz="1100">
              <a:solidFill>
                <a:srgbClr val="1B786E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24" name="Google Shape;424;p36"/>
          <p:cNvPicPr preferRelativeResize="0"/>
          <p:nvPr/>
        </p:nvPicPr>
        <p:blipFill rotWithShape="1">
          <a:blip r:embed="rId5">
            <a:alphaModFix/>
          </a:blip>
          <a:srcRect b="0" l="0" r="0" t="15839"/>
          <a:stretch/>
        </p:blipFill>
        <p:spPr>
          <a:xfrm>
            <a:off x="5211490" y="3354223"/>
            <a:ext cx="2898510" cy="1123127"/>
          </a:xfrm>
          <a:prstGeom prst="rect">
            <a:avLst/>
          </a:prstGeom>
          <a:noFill/>
          <a:ln>
            <a:noFill/>
          </a:ln>
        </p:spPr>
      </p:pic>
      <p:sp>
        <p:nvSpPr>
          <p:cNvPr id="425" name="Google Shape;425;p36"/>
          <p:cNvSpPr txBox="1"/>
          <p:nvPr/>
        </p:nvSpPr>
        <p:spPr>
          <a:xfrm>
            <a:off x="5116700" y="2820588"/>
            <a:ext cx="3000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1B786E"/>
                </a:solidFill>
                <a:latin typeface="Proxima Nova"/>
                <a:ea typeface="Proxima Nova"/>
                <a:cs typeface="Proxima Nova"/>
                <a:sym typeface="Proxima Nova"/>
              </a:rPr>
              <a:t>Table 2: </a:t>
            </a:r>
            <a:r>
              <a:rPr lang="en" sz="1100">
                <a:solidFill>
                  <a:srgbClr val="1B786E"/>
                </a:solidFill>
                <a:latin typeface="Proxima Nova"/>
                <a:ea typeface="Proxima Nova"/>
                <a:cs typeface="Proxima Nova"/>
                <a:sym typeface="Proxima Nova"/>
              </a:rPr>
              <a:t>Pearson’s correlations between flight_time and flight_distance</a:t>
            </a:r>
            <a:endParaRPr sz="1100">
              <a:solidFill>
                <a:srgbClr val="1B786E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" name="Google Shape;430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838750"/>
            <a:ext cx="9142858" cy="30476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31" name="Google Shape;431;p37"/>
          <p:cNvGrpSpPr/>
          <p:nvPr/>
        </p:nvGrpSpPr>
        <p:grpSpPr>
          <a:xfrm>
            <a:off x="520091" y="2093540"/>
            <a:ext cx="3888509" cy="643356"/>
            <a:chOff x="1593000" y="2322568"/>
            <a:chExt cx="2939827" cy="643356"/>
          </a:xfrm>
        </p:grpSpPr>
        <p:sp>
          <p:nvSpPr>
            <p:cNvPr id="432" name="Google Shape;432;p37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A2C4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37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A2C4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37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solidFill>
              <a:srgbClr val="A2C4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Find out the statistically significant variables</a:t>
              </a:r>
              <a:endParaRPr sz="13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435" name="Google Shape;435;p37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A2C4C9"/>
            </a:solidFill>
            <a:ln>
              <a:noFill/>
            </a:ln>
            <a:effectLst>
              <a:outerShdw blurRad="71438" rotWithShape="0" algn="bl" dir="2700000" dist="28575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37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A2C4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26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</p:grpSp>
      <p:grpSp>
        <p:nvGrpSpPr>
          <p:cNvPr id="437" name="Google Shape;437;p37"/>
          <p:cNvGrpSpPr/>
          <p:nvPr/>
        </p:nvGrpSpPr>
        <p:grpSpPr>
          <a:xfrm>
            <a:off x="520091" y="1435814"/>
            <a:ext cx="3888509" cy="643356"/>
            <a:chOff x="1593000" y="2322568"/>
            <a:chExt cx="2939827" cy="643356"/>
          </a:xfrm>
        </p:grpSpPr>
        <p:sp>
          <p:nvSpPr>
            <p:cNvPr id="438" name="Google Shape;438;p37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1B78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37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1B78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37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rgbClr val="FFFFFF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Split data into training and test data</a:t>
              </a:r>
              <a:endParaRPr sz="13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441" name="Google Shape;441;p37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1D7E74"/>
            </a:solidFill>
            <a:ln>
              <a:noFill/>
            </a:ln>
            <a:effectLst>
              <a:outerShdw blurRad="71438" rotWithShape="0" algn="bl" dir="2700000" dist="28575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37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1F88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26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</p:grpSp>
      <p:grpSp>
        <p:nvGrpSpPr>
          <p:cNvPr id="443" name="Google Shape;443;p37"/>
          <p:cNvGrpSpPr/>
          <p:nvPr/>
        </p:nvGrpSpPr>
        <p:grpSpPr>
          <a:xfrm>
            <a:off x="520091" y="120362"/>
            <a:ext cx="3888509" cy="643356"/>
            <a:chOff x="1593000" y="2322568"/>
            <a:chExt cx="2939827" cy="643356"/>
          </a:xfrm>
        </p:grpSpPr>
        <p:sp>
          <p:nvSpPr>
            <p:cNvPr id="444" name="Google Shape;444;p37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1B78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37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1B78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37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rgbClr val="FFFFFF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Drop missing values</a:t>
              </a:r>
              <a:endParaRPr sz="13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FFFFFF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(flight_time, arrival_delay, and departure_delay)</a:t>
              </a:r>
              <a:endParaRPr sz="11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447" name="Google Shape;447;p37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1D7E74"/>
            </a:solidFill>
            <a:ln>
              <a:noFill/>
            </a:ln>
            <a:effectLst>
              <a:outerShdw blurRad="71438" rotWithShape="0" algn="bl" dir="2700000" dist="28575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37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1F88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26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</p:grpSp>
      <p:grpSp>
        <p:nvGrpSpPr>
          <p:cNvPr id="449" name="Google Shape;449;p37"/>
          <p:cNvGrpSpPr/>
          <p:nvPr/>
        </p:nvGrpSpPr>
        <p:grpSpPr>
          <a:xfrm>
            <a:off x="520091" y="4066718"/>
            <a:ext cx="3888509" cy="643356"/>
            <a:chOff x="1593000" y="2322568"/>
            <a:chExt cx="2939827" cy="643356"/>
          </a:xfrm>
        </p:grpSpPr>
        <p:sp>
          <p:nvSpPr>
            <p:cNvPr id="450" name="Google Shape;450;p37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A2C4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37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A2C4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37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solidFill>
              <a:srgbClr val="A2C4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rgbClr val="FFFFFF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Make predictions using the threshold of 0.5</a:t>
              </a:r>
              <a:endParaRPr sz="13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453" name="Google Shape;453;p37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A2C4C9"/>
            </a:solidFill>
            <a:ln>
              <a:noFill/>
            </a:ln>
            <a:effectLst>
              <a:outerShdw blurRad="71438" rotWithShape="0" algn="bl" dir="2700000" dist="28575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37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A2C4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07</a:t>
              </a:r>
              <a:endParaRPr sz="26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</p:grpSp>
      <p:grpSp>
        <p:nvGrpSpPr>
          <p:cNvPr id="455" name="Google Shape;455;p37"/>
          <p:cNvGrpSpPr/>
          <p:nvPr/>
        </p:nvGrpSpPr>
        <p:grpSpPr>
          <a:xfrm>
            <a:off x="520091" y="3408992"/>
            <a:ext cx="3888509" cy="643356"/>
            <a:chOff x="1593000" y="2322568"/>
            <a:chExt cx="2939827" cy="643356"/>
          </a:xfrm>
        </p:grpSpPr>
        <p:sp>
          <p:nvSpPr>
            <p:cNvPr id="456" name="Google Shape;456;p37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A2C4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37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A2C4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37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solidFill>
              <a:srgbClr val="A2C4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rgbClr val="FFFFFF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Test for an overall effect of categorical variables</a:t>
              </a:r>
              <a:endParaRPr sz="13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459" name="Google Shape;459;p37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A2C4C9"/>
            </a:solidFill>
            <a:ln>
              <a:noFill/>
            </a:ln>
            <a:effectLst>
              <a:outerShdw blurRad="71438" rotWithShape="0" algn="bl" dir="2700000" dist="28575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37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A2C4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26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</p:grpSp>
      <p:grpSp>
        <p:nvGrpSpPr>
          <p:cNvPr id="461" name="Google Shape;461;p37"/>
          <p:cNvGrpSpPr/>
          <p:nvPr/>
        </p:nvGrpSpPr>
        <p:grpSpPr>
          <a:xfrm>
            <a:off x="520091" y="2751266"/>
            <a:ext cx="3888509" cy="643356"/>
            <a:chOff x="1593000" y="2322568"/>
            <a:chExt cx="2939827" cy="643356"/>
          </a:xfrm>
        </p:grpSpPr>
        <p:sp>
          <p:nvSpPr>
            <p:cNvPr id="462" name="Google Shape;462;p37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A2C4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37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A2C4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37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solidFill>
              <a:srgbClr val="A2C4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rgbClr val="FFFFFF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Rerun the model with statistically significant variables</a:t>
              </a:r>
              <a:endParaRPr sz="13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465" name="Google Shape;465;p37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A2C4C9"/>
            </a:solidFill>
            <a:ln>
              <a:noFill/>
            </a:ln>
            <a:effectLst>
              <a:outerShdw blurRad="71438" rotWithShape="0" algn="bl" dir="2700000" dist="28575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37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A2C4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26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</p:grpSp>
      <p:grpSp>
        <p:nvGrpSpPr>
          <p:cNvPr id="467" name="Google Shape;467;p37"/>
          <p:cNvGrpSpPr/>
          <p:nvPr/>
        </p:nvGrpSpPr>
        <p:grpSpPr>
          <a:xfrm>
            <a:off x="520091" y="778088"/>
            <a:ext cx="3888509" cy="643356"/>
            <a:chOff x="1593000" y="2322568"/>
            <a:chExt cx="2939827" cy="643356"/>
          </a:xfrm>
        </p:grpSpPr>
        <p:sp>
          <p:nvSpPr>
            <p:cNvPr id="468" name="Google Shape;468;p37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1B78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37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1B78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37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Check the correlation</a:t>
              </a:r>
              <a:endParaRPr sz="13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471" name="Google Shape;471;p37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1D7E74"/>
            </a:solidFill>
            <a:ln>
              <a:noFill/>
            </a:ln>
            <a:effectLst>
              <a:outerShdw blurRad="71438" rotWithShape="0" algn="bl" dir="2700000" dist="28575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37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1F88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26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7" name="Google Shape;477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838750"/>
            <a:ext cx="9142858" cy="30476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8" name="Google Shape;478;p38"/>
          <p:cNvGrpSpPr/>
          <p:nvPr/>
        </p:nvGrpSpPr>
        <p:grpSpPr>
          <a:xfrm>
            <a:off x="520091" y="2093540"/>
            <a:ext cx="3888509" cy="643356"/>
            <a:chOff x="1593000" y="2322568"/>
            <a:chExt cx="2939827" cy="643356"/>
          </a:xfrm>
        </p:grpSpPr>
        <p:sp>
          <p:nvSpPr>
            <p:cNvPr id="479" name="Google Shape;479;p38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1B78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38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1B78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38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Find out the statistically significant variables</a:t>
              </a:r>
              <a:endParaRPr sz="13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482" name="Google Shape;482;p38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1D7E74"/>
            </a:solidFill>
            <a:ln>
              <a:noFill/>
            </a:ln>
            <a:effectLst>
              <a:outerShdw blurRad="71438" rotWithShape="0" algn="bl" dir="2700000" dist="28575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38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1F88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26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</p:grpSp>
      <p:grpSp>
        <p:nvGrpSpPr>
          <p:cNvPr id="484" name="Google Shape;484;p38"/>
          <p:cNvGrpSpPr/>
          <p:nvPr/>
        </p:nvGrpSpPr>
        <p:grpSpPr>
          <a:xfrm>
            <a:off x="520091" y="1435814"/>
            <a:ext cx="3888509" cy="643356"/>
            <a:chOff x="1593000" y="2322568"/>
            <a:chExt cx="2939827" cy="643356"/>
          </a:xfrm>
        </p:grpSpPr>
        <p:sp>
          <p:nvSpPr>
            <p:cNvPr id="485" name="Google Shape;485;p38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1B78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38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1B78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38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rgbClr val="FFFFFF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Split data into training and test data</a:t>
              </a:r>
              <a:endParaRPr sz="13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488" name="Google Shape;488;p38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1D7E74"/>
            </a:solidFill>
            <a:ln>
              <a:noFill/>
            </a:ln>
            <a:effectLst>
              <a:outerShdw blurRad="71438" rotWithShape="0" algn="bl" dir="2700000" dist="28575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38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1F88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26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</p:grpSp>
      <p:grpSp>
        <p:nvGrpSpPr>
          <p:cNvPr id="490" name="Google Shape;490;p38"/>
          <p:cNvGrpSpPr/>
          <p:nvPr/>
        </p:nvGrpSpPr>
        <p:grpSpPr>
          <a:xfrm>
            <a:off x="520091" y="120362"/>
            <a:ext cx="3888509" cy="643356"/>
            <a:chOff x="1593000" y="2322568"/>
            <a:chExt cx="2939827" cy="643356"/>
          </a:xfrm>
        </p:grpSpPr>
        <p:sp>
          <p:nvSpPr>
            <p:cNvPr id="491" name="Google Shape;491;p38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1B78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38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1B78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38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rgbClr val="FFFFFF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Drop missing values</a:t>
              </a:r>
              <a:endParaRPr sz="13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FFFFFF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(flight_time, arrival_delay, and departure_delay)</a:t>
              </a:r>
              <a:endParaRPr sz="11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494" name="Google Shape;494;p38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1D7E74"/>
            </a:solidFill>
            <a:ln>
              <a:noFill/>
            </a:ln>
            <a:effectLst>
              <a:outerShdw blurRad="71438" rotWithShape="0" algn="bl" dir="2700000" dist="28575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38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1F88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26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</p:grpSp>
      <p:grpSp>
        <p:nvGrpSpPr>
          <p:cNvPr id="496" name="Google Shape;496;p38"/>
          <p:cNvGrpSpPr/>
          <p:nvPr/>
        </p:nvGrpSpPr>
        <p:grpSpPr>
          <a:xfrm>
            <a:off x="520091" y="4066718"/>
            <a:ext cx="3888509" cy="643356"/>
            <a:chOff x="1593000" y="2322568"/>
            <a:chExt cx="2939827" cy="643356"/>
          </a:xfrm>
        </p:grpSpPr>
        <p:sp>
          <p:nvSpPr>
            <p:cNvPr id="497" name="Google Shape;497;p38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A2C4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38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A2C4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38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solidFill>
              <a:srgbClr val="A2C4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rgbClr val="FFFFFF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Make predictions using the threshold of 0.5</a:t>
              </a:r>
              <a:endParaRPr sz="13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500" name="Google Shape;500;p38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A2C4C9"/>
            </a:solidFill>
            <a:ln>
              <a:noFill/>
            </a:ln>
            <a:effectLst>
              <a:outerShdw blurRad="71438" rotWithShape="0" algn="bl" dir="2700000" dist="28575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38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A2C4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07</a:t>
              </a:r>
              <a:endParaRPr sz="26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</p:grpSp>
      <p:grpSp>
        <p:nvGrpSpPr>
          <p:cNvPr id="502" name="Google Shape;502;p38"/>
          <p:cNvGrpSpPr/>
          <p:nvPr/>
        </p:nvGrpSpPr>
        <p:grpSpPr>
          <a:xfrm>
            <a:off x="520091" y="3408992"/>
            <a:ext cx="3888509" cy="643356"/>
            <a:chOff x="1593000" y="2322568"/>
            <a:chExt cx="2939827" cy="643356"/>
          </a:xfrm>
        </p:grpSpPr>
        <p:sp>
          <p:nvSpPr>
            <p:cNvPr id="503" name="Google Shape;503;p38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A2C4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38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A2C4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38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solidFill>
              <a:srgbClr val="A2C4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rgbClr val="FFFFFF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Test for an overall effect of categorical variables</a:t>
              </a:r>
              <a:endParaRPr sz="13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506" name="Google Shape;506;p38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A2C4C9"/>
            </a:solidFill>
            <a:ln>
              <a:noFill/>
            </a:ln>
            <a:effectLst>
              <a:outerShdw blurRad="71438" rotWithShape="0" algn="bl" dir="2700000" dist="28575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38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A2C4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26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</p:grpSp>
      <p:grpSp>
        <p:nvGrpSpPr>
          <p:cNvPr id="508" name="Google Shape;508;p38"/>
          <p:cNvGrpSpPr/>
          <p:nvPr/>
        </p:nvGrpSpPr>
        <p:grpSpPr>
          <a:xfrm>
            <a:off x="520091" y="2751266"/>
            <a:ext cx="3888509" cy="643356"/>
            <a:chOff x="1593000" y="2322568"/>
            <a:chExt cx="2939827" cy="643356"/>
          </a:xfrm>
        </p:grpSpPr>
        <p:sp>
          <p:nvSpPr>
            <p:cNvPr id="509" name="Google Shape;509;p38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A2C4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38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A2C4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38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solidFill>
              <a:srgbClr val="A2C4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rgbClr val="FFFFFF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Rerun the model with statistically significant variables</a:t>
              </a:r>
              <a:endParaRPr sz="13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512" name="Google Shape;512;p38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A2C4C9"/>
            </a:solidFill>
            <a:ln>
              <a:noFill/>
            </a:ln>
            <a:effectLst>
              <a:outerShdw blurRad="71438" rotWithShape="0" algn="bl" dir="2700000" dist="28575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38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A2C4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26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</p:grpSp>
      <p:grpSp>
        <p:nvGrpSpPr>
          <p:cNvPr id="514" name="Google Shape;514;p38"/>
          <p:cNvGrpSpPr/>
          <p:nvPr/>
        </p:nvGrpSpPr>
        <p:grpSpPr>
          <a:xfrm>
            <a:off x="520091" y="778088"/>
            <a:ext cx="3888509" cy="643356"/>
            <a:chOff x="1593000" y="2322568"/>
            <a:chExt cx="2939827" cy="643356"/>
          </a:xfrm>
        </p:grpSpPr>
        <p:sp>
          <p:nvSpPr>
            <p:cNvPr id="515" name="Google Shape;515;p38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1B78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38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1B78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38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Check the correlation</a:t>
              </a:r>
              <a:endParaRPr sz="13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518" name="Google Shape;518;p38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1D7E74"/>
            </a:solidFill>
            <a:ln>
              <a:noFill/>
            </a:ln>
            <a:effectLst>
              <a:outerShdw blurRad="71438" rotWithShape="0" algn="bl" dir="2700000" dist="28575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38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1F88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26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</p:grpSp>
      <p:pic>
        <p:nvPicPr>
          <p:cNvPr id="520" name="Google Shape;520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19500" y="2643475"/>
            <a:ext cx="3789025" cy="1549250"/>
          </a:xfrm>
          <a:prstGeom prst="rect">
            <a:avLst/>
          </a:prstGeom>
          <a:noFill/>
          <a:ln>
            <a:noFill/>
          </a:ln>
        </p:spPr>
      </p:pic>
      <p:sp>
        <p:nvSpPr>
          <p:cNvPr id="521" name="Google Shape;521;p38"/>
          <p:cNvSpPr txBox="1"/>
          <p:nvPr/>
        </p:nvSpPr>
        <p:spPr>
          <a:xfrm>
            <a:off x="4843300" y="2223675"/>
            <a:ext cx="3000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1B786E"/>
                </a:solidFill>
                <a:latin typeface="Proxima Nova"/>
                <a:ea typeface="Proxima Nova"/>
                <a:cs typeface="Proxima Nova"/>
                <a:sym typeface="Proxima Nova"/>
              </a:rPr>
              <a:t>Table 3:</a:t>
            </a:r>
            <a:r>
              <a:rPr lang="en" sz="1100">
                <a:solidFill>
                  <a:srgbClr val="1B786E"/>
                </a:solidFill>
                <a:latin typeface="Proxima Nova"/>
                <a:ea typeface="Proxima Nova"/>
                <a:cs typeface="Proxima Nova"/>
                <a:sym typeface="Proxima Nova"/>
              </a:rPr>
              <a:t> Forward Stepwise Regression</a:t>
            </a:r>
            <a:endParaRPr sz="1100">
              <a:solidFill>
                <a:srgbClr val="1B786E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6" name="Google Shape;526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838750"/>
            <a:ext cx="9142858" cy="30476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7" name="Google Shape;527;p39"/>
          <p:cNvGrpSpPr/>
          <p:nvPr/>
        </p:nvGrpSpPr>
        <p:grpSpPr>
          <a:xfrm>
            <a:off x="520091" y="2093540"/>
            <a:ext cx="3888509" cy="643356"/>
            <a:chOff x="1593000" y="2322568"/>
            <a:chExt cx="2939827" cy="643356"/>
          </a:xfrm>
        </p:grpSpPr>
        <p:sp>
          <p:nvSpPr>
            <p:cNvPr id="528" name="Google Shape;528;p39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1B78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39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1B78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39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Find out the statistically significant variables</a:t>
              </a:r>
              <a:endParaRPr sz="13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531" name="Google Shape;531;p39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1D7E74"/>
            </a:solidFill>
            <a:ln>
              <a:noFill/>
            </a:ln>
            <a:effectLst>
              <a:outerShdw blurRad="71438" rotWithShape="0" algn="bl" dir="2700000" dist="28575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39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1F88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26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</p:grpSp>
      <p:grpSp>
        <p:nvGrpSpPr>
          <p:cNvPr id="533" name="Google Shape;533;p39"/>
          <p:cNvGrpSpPr/>
          <p:nvPr/>
        </p:nvGrpSpPr>
        <p:grpSpPr>
          <a:xfrm>
            <a:off x="520091" y="1435814"/>
            <a:ext cx="3888509" cy="643356"/>
            <a:chOff x="1593000" y="2322568"/>
            <a:chExt cx="2939827" cy="643356"/>
          </a:xfrm>
        </p:grpSpPr>
        <p:sp>
          <p:nvSpPr>
            <p:cNvPr id="534" name="Google Shape;534;p39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1B78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39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1B78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39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rgbClr val="FFFFFF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Split data into training and test data</a:t>
              </a:r>
              <a:endParaRPr sz="13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537" name="Google Shape;537;p39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1D7E74"/>
            </a:solidFill>
            <a:ln>
              <a:noFill/>
            </a:ln>
            <a:effectLst>
              <a:outerShdw blurRad="71438" rotWithShape="0" algn="bl" dir="2700000" dist="28575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39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1F88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26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</p:grpSp>
      <p:grpSp>
        <p:nvGrpSpPr>
          <p:cNvPr id="539" name="Google Shape;539;p39"/>
          <p:cNvGrpSpPr/>
          <p:nvPr/>
        </p:nvGrpSpPr>
        <p:grpSpPr>
          <a:xfrm>
            <a:off x="520091" y="120362"/>
            <a:ext cx="3888509" cy="643356"/>
            <a:chOff x="1593000" y="2322568"/>
            <a:chExt cx="2939827" cy="643356"/>
          </a:xfrm>
        </p:grpSpPr>
        <p:sp>
          <p:nvSpPr>
            <p:cNvPr id="540" name="Google Shape;540;p39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1B78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39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1B78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39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rgbClr val="FFFFFF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Drop missing values</a:t>
              </a:r>
              <a:endParaRPr sz="13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FFFFFF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(flight_time, arrival_delay, and departure_delay)</a:t>
              </a:r>
              <a:endParaRPr sz="11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543" name="Google Shape;543;p39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1D7E74"/>
            </a:solidFill>
            <a:ln>
              <a:noFill/>
            </a:ln>
            <a:effectLst>
              <a:outerShdw blurRad="71438" rotWithShape="0" algn="bl" dir="2700000" dist="28575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39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1F88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26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</p:grpSp>
      <p:grpSp>
        <p:nvGrpSpPr>
          <p:cNvPr id="545" name="Google Shape;545;p39"/>
          <p:cNvGrpSpPr/>
          <p:nvPr/>
        </p:nvGrpSpPr>
        <p:grpSpPr>
          <a:xfrm>
            <a:off x="520091" y="4066718"/>
            <a:ext cx="3888509" cy="643356"/>
            <a:chOff x="1593000" y="2322568"/>
            <a:chExt cx="2939827" cy="643356"/>
          </a:xfrm>
        </p:grpSpPr>
        <p:sp>
          <p:nvSpPr>
            <p:cNvPr id="546" name="Google Shape;546;p39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A2C4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39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A2C4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39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solidFill>
              <a:srgbClr val="A2C4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rgbClr val="FFFFFF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Make predictions using the threshold of 0.5</a:t>
              </a:r>
              <a:endParaRPr sz="13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549" name="Google Shape;549;p39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A2C4C9"/>
            </a:solidFill>
            <a:ln>
              <a:noFill/>
            </a:ln>
            <a:effectLst>
              <a:outerShdw blurRad="71438" rotWithShape="0" algn="bl" dir="2700000" dist="28575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39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A2C4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07</a:t>
              </a:r>
              <a:endParaRPr sz="26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</p:grpSp>
      <p:grpSp>
        <p:nvGrpSpPr>
          <p:cNvPr id="551" name="Google Shape;551;p39"/>
          <p:cNvGrpSpPr/>
          <p:nvPr/>
        </p:nvGrpSpPr>
        <p:grpSpPr>
          <a:xfrm>
            <a:off x="520091" y="3408992"/>
            <a:ext cx="3888509" cy="643356"/>
            <a:chOff x="1593000" y="2322568"/>
            <a:chExt cx="2939827" cy="643356"/>
          </a:xfrm>
        </p:grpSpPr>
        <p:sp>
          <p:nvSpPr>
            <p:cNvPr id="552" name="Google Shape;552;p39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A2C4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39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A2C4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39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solidFill>
              <a:srgbClr val="A2C4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rgbClr val="FFFFFF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Test for an overall effect of categorical variables</a:t>
              </a:r>
              <a:endParaRPr sz="13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555" name="Google Shape;555;p39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A2C4C9"/>
            </a:solidFill>
            <a:ln>
              <a:noFill/>
            </a:ln>
            <a:effectLst>
              <a:outerShdw blurRad="71438" rotWithShape="0" algn="bl" dir="2700000" dist="28575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39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A2C4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26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</p:grpSp>
      <p:grpSp>
        <p:nvGrpSpPr>
          <p:cNvPr id="557" name="Google Shape;557;p39"/>
          <p:cNvGrpSpPr/>
          <p:nvPr/>
        </p:nvGrpSpPr>
        <p:grpSpPr>
          <a:xfrm>
            <a:off x="520091" y="2751266"/>
            <a:ext cx="3888509" cy="643356"/>
            <a:chOff x="1593000" y="2322568"/>
            <a:chExt cx="2939827" cy="643356"/>
          </a:xfrm>
        </p:grpSpPr>
        <p:sp>
          <p:nvSpPr>
            <p:cNvPr id="558" name="Google Shape;558;p39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1B78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39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1B78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39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rgbClr val="FFFFFF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Rerun the model with statistically significant variables</a:t>
              </a:r>
              <a:endParaRPr sz="13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561" name="Google Shape;561;p39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1D7E74"/>
            </a:solidFill>
            <a:ln>
              <a:noFill/>
            </a:ln>
            <a:effectLst>
              <a:outerShdw blurRad="71438" rotWithShape="0" algn="bl" dir="2700000" dist="28575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39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1F88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26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</p:grpSp>
      <p:grpSp>
        <p:nvGrpSpPr>
          <p:cNvPr id="563" name="Google Shape;563;p39"/>
          <p:cNvGrpSpPr/>
          <p:nvPr/>
        </p:nvGrpSpPr>
        <p:grpSpPr>
          <a:xfrm>
            <a:off x="520091" y="778088"/>
            <a:ext cx="3888509" cy="643356"/>
            <a:chOff x="1593000" y="2322568"/>
            <a:chExt cx="2939827" cy="643356"/>
          </a:xfrm>
        </p:grpSpPr>
        <p:sp>
          <p:nvSpPr>
            <p:cNvPr id="564" name="Google Shape;564;p39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1B78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39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1B78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39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Check the correlation</a:t>
              </a:r>
              <a:endParaRPr sz="13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567" name="Google Shape;567;p39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1D7E74"/>
            </a:solidFill>
            <a:ln>
              <a:noFill/>
            </a:ln>
            <a:effectLst>
              <a:outerShdw blurRad="71438" rotWithShape="0" algn="bl" dir="2700000" dist="28575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39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1F88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26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</p:grpSp>
      <p:pic>
        <p:nvPicPr>
          <p:cNvPr id="569" name="Google Shape;569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63800" y="3365475"/>
            <a:ext cx="2644091" cy="415500"/>
          </a:xfrm>
          <a:prstGeom prst="rect">
            <a:avLst/>
          </a:prstGeom>
          <a:noFill/>
          <a:ln>
            <a:noFill/>
          </a:ln>
        </p:spPr>
      </p:pic>
      <p:sp>
        <p:nvSpPr>
          <p:cNvPr id="570" name="Google Shape;570;p39"/>
          <p:cNvSpPr txBox="1"/>
          <p:nvPr/>
        </p:nvSpPr>
        <p:spPr>
          <a:xfrm>
            <a:off x="4887600" y="2919975"/>
            <a:ext cx="2644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1B786E"/>
                </a:solidFill>
                <a:latin typeface="Calibri"/>
                <a:ea typeface="Calibri"/>
                <a:cs typeface="Calibri"/>
                <a:sym typeface="Calibri"/>
              </a:rPr>
              <a:t>Table 4:</a:t>
            </a:r>
            <a:r>
              <a:rPr b="1" lang="en" sz="1200">
                <a:solidFill>
                  <a:srgbClr val="1B786E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1100">
                <a:solidFill>
                  <a:srgbClr val="1B786E"/>
                </a:solidFill>
                <a:latin typeface="Proxima Nova"/>
                <a:ea typeface="Proxima Nova"/>
                <a:cs typeface="Proxima Nova"/>
                <a:sym typeface="Proxima Nova"/>
              </a:rPr>
              <a:t>Analysis</a:t>
            </a:r>
            <a:r>
              <a:rPr lang="en" sz="1200">
                <a:solidFill>
                  <a:srgbClr val="1B786E"/>
                </a:solidFill>
                <a:latin typeface="Calibri"/>
                <a:ea typeface="Calibri"/>
                <a:cs typeface="Calibri"/>
                <a:sym typeface="Calibri"/>
              </a:rPr>
              <a:t> of Deviance Table</a:t>
            </a:r>
            <a:endParaRPr>
              <a:solidFill>
                <a:srgbClr val="1B786E"/>
              </a:solidFill>
            </a:endParaRPr>
          </a:p>
        </p:txBody>
      </p:sp>
      <p:sp>
        <p:nvSpPr>
          <p:cNvPr id="571" name="Google Shape;571;p39"/>
          <p:cNvSpPr txBox="1"/>
          <p:nvPr/>
        </p:nvSpPr>
        <p:spPr>
          <a:xfrm>
            <a:off x="4887600" y="3893625"/>
            <a:ext cx="3346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1B786E"/>
                </a:solidFill>
                <a:latin typeface="Proxima Nova"/>
                <a:ea typeface="Proxima Nova"/>
                <a:cs typeface="Proxima Nova"/>
                <a:sym typeface="Proxima Nova"/>
              </a:rPr>
              <a:t>→ </a:t>
            </a:r>
            <a:r>
              <a:rPr lang="en" sz="1100">
                <a:solidFill>
                  <a:srgbClr val="1B786E"/>
                </a:solidFill>
                <a:latin typeface="Proxima Nova"/>
                <a:ea typeface="Proxima Nova"/>
                <a:cs typeface="Proxima Nova"/>
                <a:sym typeface="Proxima Nova"/>
              </a:rPr>
              <a:t>The latter fitted as well as the previous model.</a:t>
            </a:r>
            <a:endParaRPr sz="1100">
              <a:solidFill>
                <a:srgbClr val="1B786E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6" name="Google Shape;576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838750"/>
            <a:ext cx="9142858" cy="30476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77" name="Google Shape;577;p40"/>
          <p:cNvGrpSpPr/>
          <p:nvPr/>
        </p:nvGrpSpPr>
        <p:grpSpPr>
          <a:xfrm>
            <a:off x="520091" y="2093540"/>
            <a:ext cx="3888509" cy="643356"/>
            <a:chOff x="1593000" y="2322568"/>
            <a:chExt cx="2939827" cy="643356"/>
          </a:xfrm>
        </p:grpSpPr>
        <p:sp>
          <p:nvSpPr>
            <p:cNvPr id="578" name="Google Shape;578;p40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1B78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40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1B78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40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Find out the statistically significant variables</a:t>
              </a:r>
              <a:endParaRPr sz="13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581" name="Google Shape;581;p40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1D7E74"/>
            </a:solidFill>
            <a:ln>
              <a:noFill/>
            </a:ln>
            <a:effectLst>
              <a:outerShdw blurRad="71438" rotWithShape="0" algn="bl" dir="2700000" dist="28575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40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1F88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26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</p:grpSp>
      <p:grpSp>
        <p:nvGrpSpPr>
          <p:cNvPr id="583" name="Google Shape;583;p40"/>
          <p:cNvGrpSpPr/>
          <p:nvPr/>
        </p:nvGrpSpPr>
        <p:grpSpPr>
          <a:xfrm>
            <a:off x="520091" y="1435814"/>
            <a:ext cx="3888509" cy="643356"/>
            <a:chOff x="1593000" y="2322568"/>
            <a:chExt cx="2939827" cy="643356"/>
          </a:xfrm>
        </p:grpSpPr>
        <p:sp>
          <p:nvSpPr>
            <p:cNvPr id="584" name="Google Shape;584;p40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1B78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40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1B78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40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rgbClr val="FFFFFF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Split data into training and test data</a:t>
              </a:r>
              <a:endParaRPr sz="13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587" name="Google Shape;587;p40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1D7E74"/>
            </a:solidFill>
            <a:ln>
              <a:noFill/>
            </a:ln>
            <a:effectLst>
              <a:outerShdw blurRad="71438" rotWithShape="0" algn="bl" dir="2700000" dist="28575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40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1F88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26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</p:grpSp>
      <p:grpSp>
        <p:nvGrpSpPr>
          <p:cNvPr id="589" name="Google Shape;589;p40"/>
          <p:cNvGrpSpPr/>
          <p:nvPr/>
        </p:nvGrpSpPr>
        <p:grpSpPr>
          <a:xfrm>
            <a:off x="520091" y="120362"/>
            <a:ext cx="3888509" cy="643356"/>
            <a:chOff x="1593000" y="2322568"/>
            <a:chExt cx="2939827" cy="643356"/>
          </a:xfrm>
        </p:grpSpPr>
        <p:sp>
          <p:nvSpPr>
            <p:cNvPr id="590" name="Google Shape;590;p40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1B78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40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1B78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40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rgbClr val="FFFFFF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Drop missing values</a:t>
              </a:r>
              <a:endParaRPr sz="13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FFFFFF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(flight_time, arrival_delay, and departure_delay)</a:t>
              </a:r>
              <a:endParaRPr sz="11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593" name="Google Shape;593;p40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1D7E74"/>
            </a:solidFill>
            <a:ln>
              <a:noFill/>
            </a:ln>
            <a:effectLst>
              <a:outerShdw blurRad="71438" rotWithShape="0" algn="bl" dir="2700000" dist="28575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40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1F88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26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</p:grpSp>
      <p:grpSp>
        <p:nvGrpSpPr>
          <p:cNvPr id="595" name="Google Shape;595;p40"/>
          <p:cNvGrpSpPr/>
          <p:nvPr/>
        </p:nvGrpSpPr>
        <p:grpSpPr>
          <a:xfrm>
            <a:off x="520091" y="4066718"/>
            <a:ext cx="3888509" cy="643356"/>
            <a:chOff x="1593000" y="2322568"/>
            <a:chExt cx="2939827" cy="643356"/>
          </a:xfrm>
        </p:grpSpPr>
        <p:sp>
          <p:nvSpPr>
            <p:cNvPr id="596" name="Google Shape;596;p40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A2C4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40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A2C4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40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solidFill>
              <a:srgbClr val="A2C4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rgbClr val="FFFFFF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Make predictions using the threshold of 0.5</a:t>
              </a:r>
              <a:endParaRPr sz="13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599" name="Google Shape;599;p40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A2C4C9"/>
            </a:solidFill>
            <a:ln>
              <a:noFill/>
            </a:ln>
            <a:effectLst>
              <a:outerShdw blurRad="71438" rotWithShape="0" algn="bl" dir="2700000" dist="28575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40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A2C4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07</a:t>
              </a:r>
              <a:endParaRPr sz="26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</p:grpSp>
      <p:grpSp>
        <p:nvGrpSpPr>
          <p:cNvPr id="601" name="Google Shape;601;p40"/>
          <p:cNvGrpSpPr/>
          <p:nvPr/>
        </p:nvGrpSpPr>
        <p:grpSpPr>
          <a:xfrm>
            <a:off x="520091" y="3408992"/>
            <a:ext cx="3888509" cy="643356"/>
            <a:chOff x="1593000" y="2322568"/>
            <a:chExt cx="2939827" cy="643356"/>
          </a:xfrm>
        </p:grpSpPr>
        <p:sp>
          <p:nvSpPr>
            <p:cNvPr id="602" name="Google Shape;602;p40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A2C4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40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A2C4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40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solidFill>
              <a:srgbClr val="A2C4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rgbClr val="FFFFFF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Test for an overall effect of categorical variables</a:t>
              </a:r>
              <a:endParaRPr sz="13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605" name="Google Shape;605;p40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A2C4C9"/>
            </a:solidFill>
            <a:ln>
              <a:noFill/>
            </a:ln>
            <a:effectLst>
              <a:outerShdw blurRad="71438" rotWithShape="0" algn="bl" dir="2700000" dist="28575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40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A2C4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26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</p:grpSp>
      <p:grpSp>
        <p:nvGrpSpPr>
          <p:cNvPr id="607" name="Google Shape;607;p40"/>
          <p:cNvGrpSpPr/>
          <p:nvPr/>
        </p:nvGrpSpPr>
        <p:grpSpPr>
          <a:xfrm>
            <a:off x="520091" y="2751266"/>
            <a:ext cx="3888509" cy="643356"/>
            <a:chOff x="1593000" y="2322568"/>
            <a:chExt cx="2939827" cy="643356"/>
          </a:xfrm>
        </p:grpSpPr>
        <p:sp>
          <p:nvSpPr>
            <p:cNvPr id="608" name="Google Shape;608;p40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1B78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40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1B78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40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rgbClr val="FFFFFF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Rerun the model with statistically significant variables</a:t>
              </a:r>
              <a:endParaRPr sz="13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611" name="Google Shape;611;p40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1D7E74"/>
            </a:solidFill>
            <a:ln>
              <a:noFill/>
            </a:ln>
            <a:effectLst>
              <a:outerShdw blurRad="71438" rotWithShape="0" algn="bl" dir="2700000" dist="28575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40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1F88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26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</p:grpSp>
      <p:grpSp>
        <p:nvGrpSpPr>
          <p:cNvPr id="613" name="Google Shape;613;p40"/>
          <p:cNvGrpSpPr/>
          <p:nvPr/>
        </p:nvGrpSpPr>
        <p:grpSpPr>
          <a:xfrm>
            <a:off x="520091" y="778088"/>
            <a:ext cx="3888509" cy="643356"/>
            <a:chOff x="1593000" y="2322568"/>
            <a:chExt cx="2939827" cy="643356"/>
          </a:xfrm>
        </p:grpSpPr>
        <p:sp>
          <p:nvSpPr>
            <p:cNvPr id="614" name="Google Shape;614;p40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1B78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40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1B78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40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Check the correlation</a:t>
              </a:r>
              <a:endParaRPr sz="13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617" name="Google Shape;617;p40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1D7E74"/>
            </a:solidFill>
            <a:ln>
              <a:noFill/>
            </a:ln>
            <a:effectLst>
              <a:outerShdw blurRad="71438" rotWithShape="0" algn="bl" dir="2700000" dist="28575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40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1F88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26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</p:grpSp>
      <p:pic>
        <p:nvPicPr>
          <p:cNvPr id="619" name="Google Shape;619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91425" y="521699"/>
            <a:ext cx="3000000" cy="3791855"/>
          </a:xfrm>
          <a:prstGeom prst="rect">
            <a:avLst/>
          </a:prstGeom>
          <a:noFill/>
          <a:ln cap="flat" cmpd="sng" w="127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pic>
      <p:sp>
        <p:nvSpPr>
          <p:cNvPr id="620" name="Google Shape;620;p40"/>
          <p:cNvSpPr txBox="1"/>
          <p:nvPr/>
        </p:nvSpPr>
        <p:spPr>
          <a:xfrm>
            <a:off x="5278150" y="152400"/>
            <a:ext cx="3000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1B786E"/>
                </a:solidFill>
                <a:latin typeface="Proxima Nova"/>
                <a:ea typeface="Proxima Nova"/>
                <a:cs typeface="Proxima Nova"/>
                <a:sym typeface="Proxima Nova"/>
              </a:rPr>
              <a:t>Table 5:</a:t>
            </a:r>
            <a:r>
              <a:rPr b="1" lang="en" sz="1100">
                <a:solidFill>
                  <a:srgbClr val="1B786E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" sz="1100">
                <a:solidFill>
                  <a:srgbClr val="1B786E"/>
                </a:solidFill>
                <a:latin typeface="Proxima Nova"/>
                <a:ea typeface="Proxima Nova"/>
                <a:cs typeface="Proxima Nova"/>
                <a:sym typeface="Proxima Nova"/>
              </a:rPr>
              <a:t>Model result</a:t>
            </a:r>
            <a:endParaRPr sz="1100">
              <a:solidFill>
                <a:srgbClr val="1B786E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21" name="Google Shape;621;p40"/>
          <p:cNvSpPr txBox="1"/>
          <p:nvPr/>
        </p:nvSpPr>
        <p:spPr>
          <a:xfrm>
            <a:off x="5374680" y="4315300"/>
            <a:ext cx="3000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1B786E"/>
                </a:solidFill>
                <a:latin typeface="Proxima Nova"/>
                <a:ea typeface="Proxima Nova"/>
                <a:cs typeface="Proxima Nova"/>
                <a:sym typeface="Proxima Nova"/>
              </a:rPr>
              <a:t>p_value &lt; 0.05 → statistically significant.</a:t>
            </a:r>
            <a:endParaRPr sz="1100">
              <a:solidFill>
                <a:srgbClr val="1B786E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6" name="Google Shape;626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838750"/>
            <a:ext cx="9142858" cy="30476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27" name="Google Shape;627;p41"/>
          <p:cNvGrpSpPr/>
          <p:nvPr/>
        </p:nvGrpSpPr>
        <p:grpSpPr>
          <a:xfrm>
            <a:off x="520091" y="2093540"/>
            <a:ext cx="3888509" cy="643356"/>
            <a:chOff x="1593000" y="2322568"/>
            <a:chExt cx="2939827" cy="643356"/>
          </a:xfrm>
        </p:grpSpPr>
        <p:sp>
          <p:nvSpPr>
            <p:cNvPr id="628" name="Google Shape;628;p41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1B78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41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1B78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41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Find out the statistically significant variables</a:t>
              </a:r>
              <a:endParaRPr sz="13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631" name="Google Shape;631;p41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1D7E74"/>
            </a:solidFill>
            <a:ln>
              <a:noFill/>
            </a:ln>
            <a:effectLst>
              <a:outerShdw blurRad="71438" rotWithShape="0" algn="bl" dir="2700000" dist="28575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41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1F88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26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</p:grpSp>
      <p:grpSp>
        <p:nvGrpSpPr>
          <p:cNvPr id="633" name="Google Shape;633;p41"/>
          <p:cNvGrpSpPr/>
          <p:nvPr/>
        </p:nvGrpSpPr>
        <p:grpSpPr>
          <a:xfrm>
            <a:off x="520091" y="1435814"/>
            <a:ext cx="3888509" cy="643356"/>
            <a:chOff x="1593000" y="2322568"/>
            <a:chExt cx="2939827" cy="643356"/>
          </a:xfrm>
        </p:grpSpPr>
        <p:sp>
          <p:nvSpPr>
            <p:cNvPr id="634" name="Google Shape;634;p41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1B78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41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1B78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41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rgbClr val="FFFFFF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Split data into training and test data</a:t>
              </a:r>
              <a:endParaRPr sz="13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637" name="Google Shape;637;p41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1D7E74"/>
            </a:solidFill>
            <a:ln>
              <a:noFill/>
            </a:ln>
            <a:effectLst>
              <a:outerShdw blurRad="71438" rotWithShape="0" algn="bl" dir="2700000" dist="28575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41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1F88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26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</p:grpSp>
      <p:grpSp>
        <p:nvGrpSpPr>
          <p:cNvPr id="639" name="Google Shape;639;p41"/>
          <p:cNvGrpSpPr/>
          <p:nvPr/>
        </p:nvGrpSpPr>
        <p:grpSpPr>
          <a:xfrm>
            <a:off x="520091" y="120362"/>
            <a:ext cx="3888509" cy="643356"/>
            <a:chOff x="1593000" y="2322568"/>
            <a:chExt cx="2939827" cy="643356"/>
          </a:xfrm>
        </p:grpSpPr>
        <p:sp>
          <p:nvSpPr>
            <p:cNvPr id="640" name="Google Shape;640;p41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1B78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41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1B78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41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rgbClr val="FFFFFF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Drop missing values</a:t>
              </a:r>
              <a:endParaRPr sz="13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FFFFFF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(flight_time, arrival_delay, and departure_delay)</a:t>
              </a:r>
              <a:endParaRPr sz="11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643" name="Google Shape;643;p41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1D7E74"/>
            </a:solidFill>
            <a:ln>
              <a:noFill/>
            </a:ln>
            <a:effectLst>
              <a:outerShdw blurRad="71438" rotWithShape="0" algn="bl" dir="2700000" dist="28575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41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1F88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26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</p:grpSp>
      <p:grpSp>
        <p:nvGrpSpPr>
          <p:cNvPr id="645" name="Google Shape;645;p41"/>
          <p:cNvGrpSpPr/>
          <p:nvPr/>
        </p:nvGrpSpPr>
        <p:grpSpPr>
          <a:xfrm>
            <a:off x="520091" y="4066718"/>
            <a:ext cx="3888509" cy="643356"/>
            <a:chOff x="1593000" y="2322568"/>
            <a:chExt cx="2939827" cy="643356"/>
          </a:xfrm>
        </p:grpSpPr>
        <p:sp>
          <p:nvSpPr>
            <p:cNvPr id="646" name="Google Shape;646;p41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A2C4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41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A2C4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41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solidFill>
              <a:srgbClr val="A2C4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rgbClr val="FFFFFF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Make predictions using the threshold of 0.5</a:t>
              </a:r>
              <a:endParaRPr sz="13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649" name="Google Shape;649;p41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A2C4C9"/>
            </a:solidFill>
            <a:ln>
              <a:noFill/>
            </a:ln>
            <a:effectLst>
              <a:outerShdw blurRad="71438" rotWithShape="0" algn="bl" dir="2700000" dist="28575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41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A2C4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07</a:t>
              </a:r>
              <a:endParaRPr sz="26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</p:grpSp>
      <p:grpSp>
        <p:nvGrpSpPr>
          <p:cNvPr id="651" name="Google Shape;651;p41"/>
          <p:cNvGrpSpPr/>
          <p:nvPr/>
        </p:nvGrpSpPr>
        <p:grpSpPr>
          <a:xfrm>
            <a:off x="520091" y="3408992"/>
            <a:ext cx="3888509" cy="643356"/>
            <a:chOff x="1593000" y="2322568"/>
            <a:chExt cx="2939827" cy="643356"/>
          </a:xfrm>
        </p:grpSpPr>
        <p:sp>
          <p:nvSpPr>
            <p:cNvPr id="652" name="Google Shape;652;p41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A2C4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41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A2C4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41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solidFill>
              <a:srgbClr val="A2C4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rgbClr val="FFFFFF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Test for an overall effect of categorical variables</a:t>
              </a:r>
              <a:endParaRPr sz="13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655" name="Google Shape;655;p41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A2C4C9"/>
            </a:solidFill>
            <a:ln>
              <a:noFill/>
            </a:ln>
            <a:effectLst>
              <a:outerShdw blurRad="71438" rotWithShape="0" algn="bl" dir="2700000" dist="28575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41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A2C4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26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</p:grpSp>
      <p:grpSp>
        <p:nvGrpSpPr>
          <p:cNvPr id="657" name="Google Shape;657;p41"/>
          <p:cNvGrpSpPr/>
          <p:nvPr/>
        </p:nvGrpSpPr>
        <p:grpSpPr>
          <a:xfrm>
            <a:off x="520091" y="2751266"/>
            <a:ext cx="3888509" cy="643356"/>
            <a:chOff x="1593000" y="2322568"/>
            <a:chExt cx="2939827" cy="643356"/>
          </a:xfrm>
        </p:grpSpPr>
        <p:sp>
          <p:nvSpPr>
            <p:cNvPr id="658" name="Google Shape;658;p41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1B78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41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1B78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41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rgbClr val="FFFFFF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Rerun the model with statistically significant variables</a:t>
              </a:r>
              <a:endParaRPr sz="13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661" name="Google Shape;661;p41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1D7E74"/>
            </a:solidFill>
            <a:ln>
              <a:noFill/>
            </a:ln>
            <a:effectLst>
              <a:outerShdw blurRad="71438" rotWithShape="0" algn="bl" dir="2700000" dist="28575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41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1F88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26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</p:grpSp>
      <p:grpSp>
        <p:nvGrpSpPr>
          <p:cNvPr id="663" name="Google Shape;663;p41"/>
          <p:cNvGrpSpPr/>
          <p:nvPr/>
        </p:nvGrpSpPr>
        <p:grpSpPr>
          <a:xfrm>
            <a:off x="520091" y="778088"/>
            <a:ext cx="3888509" cy="643356"/>
            <a:chOff x="1593000" y="2322568"/>
            <a:chExt cx="2939827" cy="643356"/>
          </a:xfrm>
        </p:grpSpPr>
        <p:sp>
          <p:nvSpPr>
            <p:cNvPr id="664" name="Google Shape;664;p41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1B78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41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1B78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41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Check the correlation</a:t>
              </a:r>
              <a:endParaRPr sz="13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667" name="Google Shape;667;p41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1D7E74"/>
            </a:solidFill>
            <a:ln>
              <a:noFill/>
            </a:ln>
            <a:effectLst>
              <a:outerShdw blurRad="71438" rotWithShape="0" algn="bl" dir="2700000" dist="28575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41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1F88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26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</p:grpSp>
      <p:sp>
        <p:nvSpPr>
          <p:cNvPr id="669" name="Google Shape;669;p41"/>
          <p:cNvSpPr txBox="1"/>
          <p:nvPr/>
        </p:nvSpPr>
        <p:spPr>
          <a:xfrm>
            <a:off x="5058625" y="1708350"/>
            <a:ext cx="37950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100" u="sng">
                <a:solidFill>
                  <a:srgbClr val="1B786E"/>
                </a:solidFill>
                <a:latin typeface="Proxima Nova"/>
                <a:ea typeface="Proxima Nova"/>
                <a:cs typeface="Proxima Nova"/>
                <a:sym typeface="Proxima Nova"/>
              </a:rPr>
              <a:t>Final model:</a:t>
            </a:r>
            <a:endParaRPr b="1" sz="1100" u="sng">
              <a:solidFill>
                <a:srgbClr val="1B786E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1B786E"/>
                </a:solidFill>
                <a:latin typeface="Proxima Nova"/>
                <a:ea typeface="Proxima Nova"/>
                <a:cs typeface="Proxima Nova"/>
                <a:sym typeface="Proxima Nova"/>
              </a:rPr>
              <a:t>satisfied</a:t>
            </a:r>
            <a:r>
              <a:rPr b="1" lang="en"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~ </a:t>
            </a:r>
            <a:r>
              <a:rPr b="1" lang="en" sz="1100">
                <a:solidFill>
                  <a:srgbClr val="1B786E"/>
                </a:solidFill>
                <a:latin typeface="Proxima Nova"/>
                <a:ea typeface="Proxima Nova"/>
                <a:cs typeface="Proxima Nova"/>
                <a:sym typeface="Proxima Nova"/>
              </a:rPr>
              <a:t>type_of_travel + airline_status + arrival_delay </a:t>
            </a:r>
            <a:endParaRPr b="1" sz="1100">
              <a:solidFill>
                <a:srgbClr val="1B786E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1B786E"/>
                </a:solidFill>
                <a:latin typeface="Proxima Nova"/>
                <a:ea typeface="Proxima Nova"/>
                <a:cs typeface="Proxima Nova"/>
                <a:sym typeface="Proxima Nova"/>
              </a:rPr>
              <a:t>+ gender + no_of_flights + scheduled_departure_hour + airline_name + class + flight_time + shopping_amount_at_airport + age</a:t>
            </a:r>
            <a:endParaRPr b="1" sz="1100">
              <a:solidFill>
                <a:srgbClr val="1B786E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4" name="Google Shape;674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838750"/>
            <a:ext cx="9142858" cy="30476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75" name="Google Shape;675;p42"/>
          <p:cNvGrpSpPr/>
          <p:nvPr/>
        </p:nvGrpSpPr>
        <p:grpSpPr>
          <a:xfrm>
            <a:off x="520091" y="2093540"/>
            <a:ext cx="3888509" cy="643356"/>
            <a:chOff x="1593000" y="2322568"/>
            <a:chExt cx="2939827" cy="643356"/>
          </a:xfrm>
        </p:grpSpPr>
        <p:sp>
          <p:nvSpPr>
            <p:cNvPr id="676" name="Google Shape;676;p42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1B78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42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1B78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42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Find out the statistically significant variables</a:t>
              </a:r>
              <a:endParaRPr sz="13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679" name="Google Shape;679;p42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1D7E74"/>
            </a:solidFill>
            <a:ln>
              <a:noFill/>
            </a:ln>
            <a:effectLst>
              <a:outerShdw blurRad="71438" rotWithShape="0" algn="bl" dir="2700000" dist="28575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42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1F88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26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</p:grpSp>
      <p:grpSp>
        <p:nvGrpSpPr>
          <p:cNvPr id="681" name="Google Shape;681;p42"/>
          <p:cNvGrpSpPr/>
          <p:nvPr/>
        </p:nvGrpSpPr>
        <p:grpSpPr>
          <a:xfrm>
            <a:off x="520091" y="1435814"/>
            <a:ext cx="3888509" cy="643356"/>
            <a:chOff x="1593000" y="2322568"/>
            <a:chExt cx="2939827" cy="643356"/>
          </a:xfrm>
        </p:grpSpPr>
        <p:sp>
          <p:nvSpPr>
            <p:cNvPr id="682" name="Google Shape;682;p42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1B78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42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1B78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42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rgbClr val="FFFFFF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Split data into training and test data</a:t>
              </a:r>
              <a:endParaRPr sz="13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685" name="Google Shape;685;p42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1D7E74"/>
            </a:solidFill>
            <a:ln>
              <a:noFill/>
            </a:ln>
            <a:effectLst>
              <a:outerShdw blurRad="71438" rotWithShape="0" algn="bl" dir="2700000" dist="28575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42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1F88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26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</p:grpSp>
      <p:grpSp>
        <p:nvGrpSpPr>
          <p:cNvPr id="687" name="Google Shape;687;p42"/>
          <p:cNvGrpSpPr/>
          <p:nvPr/>
        </p:nvGrpSpPr>
        <p:grpSpPr>
          <a:xfrm>
            <a:off x="520091" y="120362"/>
            <a:ext cx="3888509" cy="643356"/>
            <a:chOff x="1593000" y="2322568"/>
            <a:chExt cx="2939827" cy="643356"/>
          </a:xfrm>
        </p:grpSpPr>
        <p:sp>
          <p:nvSpPr>
            <p:cNvPr id="688" name="Google Shape;688;p42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1B78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42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1B78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42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rgbClr val="FFFFFF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Drop missing values</a:t>
              </a:r>
              <a:endParaRPr sz="13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FFFFFF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(flight_time, arrival_delay, and departure_delay)</a:t>
              </a:r>
              <a:endParaRPr sz="11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691" name="Google Shape;691;p42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1D7E74"/>
            </a:solidFill>
            <a:ln>
              <a:noFill/>
            </a:ln>
            <a:effectLst>
              <a:outerShdw blurRad="71438" rotWithShape="0" algn="bl" dir="2700000" dist="28575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42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1F88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26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</p:grpSp>
      <p:grpSp>
        <p:nvGrpSpPr>
          <p:cNvPr id="693" name="Google Shape;693;p42"/>
          <p:cNvGrpSpPr/>
          <p:nvPr/>
        </p:nvGrpSpPr>
        <p:grpSpPr>
          <a:xfrm>
            <a:off x="520091" y="4066718"/>
            <a:ext cx="3888509" cy="643356"/>
            <a:chOff x="1593000" y="2322568"/>
            <a:chExt cx="2939827" cy="643356"/>
          </a:xfrm>
        </p:grpSpPr>
        <p:sp>
          <p:nvSpPr>
            <p:cNvPr id="694" name="Google Shape;694;p42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A2C4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42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A2C4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42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solidFill>
              <a:srgbClr val="A2C4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rgbClr val="FFFFFF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Make predictions using the threshold of 0.5</a:t>
              </a:r>
              <a:endParaRPr sz="13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697" name="Google Shape;697;p42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A2C4C9"/>
            </a:solidFill>
            <a:ln>
              <a:noFill/>
            </a:ln>
            <a:effectLst>
              <a:outerShdw blurRad="71438" rotWithShape="0" algn="bl" dir="2700000" dist="28575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42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A2C4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07</a:t>
              </a:r>
              <a:endParaRPr sz="26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</p:grpSp>
      <p:grpSp>
        <p:nvGrpSpPr>
          <p:cNvPr id="699" name="Google Shape;699;p42"/>
          <p:cNvGrpSpPr/>
          <p:nvPr/>
        </p:nvGrpSpPr>
        <p:grpSpPr>
          <a:xfrm>
            <a:off x="520091" y="3408992"/>
            <a:ext cx="3888509" cy="643356"/>
            <a:chOff x="1593000" y="2322568"/>
            <a:chExt cx="2939827" cy="643356"/>
          </a:xfrm>
        </p:grpSpPr>
        <p:sp>
          <p:nvSpPr>
            <p:cNvPr id="700" name="Google Shape;700;p42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1B78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42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1B78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42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rgbClr val="FFFFFF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Test for an overall effect of categorical variables</a:t>
              </a:r>
              <a:endParaRPr sz="13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703" name="Google Shape;703;p42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1D7E74"/>
            </a:solidFill>
            <a:ln>
              <a:noFill/>
            </a:ln>
            <a:effectLst>
              <a:outerShdw blurRad="71438" rotWithShape="0" algn="bl" dir="2700000" dist="28575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42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1F88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26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</p:grpSp>
      <p:grpSp>
        <p:nvGrpSpPr>
          <p:cNvPr id="705" name="Google Shape;705;p42"/>
          <p:cNvGrpSpPr/>
          <p:nvPr/>
        </p:nvGrpSpPr>
        <p:grpSpPr>
          <a:xfrm>
            <a:off x="520091" y="2751266"/>
            <a:ext cx="3888509" cy="643356"/>
            <a:chOff x="1593000" y="2322568"/>
            <a:chExt cx="2939827" cy="643356"/>
          </a:xfrm>
        </p:grpSpPr>
        <p:sp>
          <p:nvSpPr>
            <p:cNvPr id="706" name="Google Shape;706;p42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1B78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42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1B78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42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rgbClr val="FFFFFF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Rerun the model with statistically significant variables</a:t>
              </a:r>
              <a:endParaRPr sz="13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709" name="Google Shape;709;p42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1D7E74"/>
            </a:solidFill>
            <a:ln>
              <a:noFill/>
            </a:ln>
            <a:effectLst>
              <a:outerShdw blurRad="71438" rotWithShape="0" algn="bl" dir="2700000" dist="28575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42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1F88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26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</p:grpSp>
      <p:grpSp>
        <p:nvGrpSpPr>
          <p:cNvPr id="711" name="Google Shape;711;p42"/>
          <p:cNvGrpSpPr/>
          <p:nvPr/>
        </p:nvGrpSpPr>
        <p:grpSpPr>
          <a:xfrm>
            <a:off x="520091" y="778088"/>
            <a:ext cx="3888509" cy="643356"/>
            <a:chOff x="1593000" y="2322568"/>
            <a:chExt cx="2939827" cy="643356"/>
          </a:xfrm>
        </p:grpSpPr>
        <p:sp>
          <p:nvSpPr>
            <p:cNvPr id="712" name="Google Shape;712;p42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1B78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42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1B78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42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Check the correlation</a:t>
              </a:r>
              <a:endParaRPr sz="13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715" name="Google Shape;715;p42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1D7E74"/>
            </a:solidFill>
            <a:ln>
              <a:noFill/>
            </a:ln>
            <a:effectLst>
              <a:outerShdw blurRad="71438" rotWithShape="0" algn="bl" dir="2700000" dist="28575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42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1F88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26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</p:grpSp>
      <p:pic>
        <p:nvPicPr>
          <p:cNvPr id="717" name="Google Shape;717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0600" y="1333500"/>
            <a:ext cx="3971925" cy="3086100"/>
          </a:xfrm>
          <a:prstGeom prst="rect">
            <a:avLst/>
          </a:prstGeom>
          <a:noFill/>
          <a:ln>
            <a:noFill/>
          </a:ln>
        </p:spPr>
      </p:pic>
      <p:sp>
        <p:nvSpPr>
          <p:cNvPr id="718" name="Google Shape;718;p42"/>
          <p:cNvSpPr txBox="1"/>
          <p:nvPr/>
        </p:nvSpPr>
        <p:spPr>
          <a:xfrm>
            <a:off x="4738800" y="867050"/>
            <a:ext cx="3754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0005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1B786E"/>
                </a:solidFill>
                <a:latin typeface="Proxima Nova"/>
                <a:ea typeface="Proxima Nova"/>
                <a:cs typeface="Proxima Nova"/>
                <a:sym typeface="Proxima Nova"/>
              </a:rPr>
              <a:t>Table 8</a:t>
            </a:r>
            <a:r>
              <a:rPr lang="en" sz="1100">
                <a:solidFill>
                  <a:srgbClr val="1B786E"/>
                </a:solidFill>
                <a:latin typeface="Proxima Nova"/>
                <a:ea typeface="Proxima Nova"/>
                <a:cs typeface="Proxima Nova"/>
                <a:sym typeface="Proxima Nova"/>
              </a:rPr>
              <a:t>: Wald test for the overall effects of each variable</a:t>
            </a:r>
            <a:endParaRPr sz="1100">
              <a:solidFill>
                <a:srgbClr val="1B786E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43"/>
          <p:cNvSpPr/>
          <p:nvPr/>
        </p:nvSpPr>
        <p:spPr>
          <a:xfrm>
            <a:off x="3344552" y="4082762"/>
            <a:ext cx="5056200" cy="6435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24" name="Google Shape;724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838750"/>
            <a:ext cx="9142858" cy="30476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25" name="Google Shape;725;p43"/>
          <p:cNvGrpSpPr/>
          <p:nvPr/>
        </p:nvGrpSpPr>
        <p:grpSpPr>
          <a:xfrm>
            <a:off x="520091" y="2093540"/>
            <a:ext cx="3888509" cy="643356"/>
            <a:chOff x="1593000" y="2322568"/>
            <a:chExt cx="2939827" cy="643356"/>
          </a:xfrm>
        </p:grpSpPr>
        <p:sp>
          <p:nvSpPr>
            <p:cNvPr id="726" name="Google Shape;726;p43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1B78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43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1B78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43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Find out the statistically significant variables</a:t>
              </a:r>
              <a:endParaRPr sz="13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729" name="Google Shape;729;p43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1D7E74"/>
            </a:solidFill>
            <a:ln>
              <a:noFill/>
            </a:ln>
            <a:effectLst>
              <a:outerShdw blurRad="71438" rotWithShape="0" algn="bl" dir="2700000" dist="28575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43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1F88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26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</p:grpSp>
      <p:grpSp>
        <p:nvGrpSpPr>
          <p:cNvPr id="731" name="Google Shape;731;p43"/>
          <p:cNvGrpSpPr/>
          <p:nvPr/>
        </p:nvGrpSpPr>
        <p:grpSpPr>
          <a:xfrm>
            <a:off x="520091" y="1435814"/>
            <a:ext cx="3888509" cy="643356"/>
            <a:chOff x="1593000" y="2322568"/>
            <a:chExt cx="2939827" cy="643356"/>
          </a:xfrm>
        </p:grpSpPr>
        <p:sp>
          <p:nvSpPr>
            <p:cNvPr id="732" name="Google Shape;732;p43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1B78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43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1B78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43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rgbClr val="FFFFFF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Split data into training and test data</a:t>
              </a:r>
              <a:endParaRPr sz="13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735" name="Google Shape;735;p43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1D7E74"/>
            </a:solidFill>
            <a:ln>
              <a:noFill/>
            </a:ln>
            <a:effectLst>
              <a:outerShdw blurRad="71438" rotWithShape="0" algn="bl" dir="2700000" dist="28575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43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1F88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26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</p:grpSp>
      <p:grpSp>
        <p:nvGrpSpPr>
          <p:cNvPr id="737" name="Google Shape;737;p43"/>
          <p:cNvGrpSpPr/>
          <p:nvPr/>
        </p:nvGrpSpPr>
        <p:grpSpPr>
          <a:xfrm>
            <a:off x="520091" y="120362"/>
            <a:ext cx="3888509" cy="643356"/>
            <a:chOff x="1593000" y="2322568"/>
            <a:chExt cx="2939827" cy="643356"/>
          </a:xfrm>
        </p:grpSpPr>
        <p:sp>
          <p:nvSpPr>
            <p:cNvPr id="738" name="Google Shape;738;p43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1B78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43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1B78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43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rgbClr val="FFFFFF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Drop missing values</a:t>
              </a:r>
              <a:endParaRPr sz="13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FFFFFF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(flight_time, arrival_delay, and departure_delay)</a:t>
              </a:r>
              <a:endParaRPr sz="11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741" name="Google Shape;741;p43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1D7E74"/>
            </a:solidFill>
            <a:ln>
              <a:noFill/>
            </a:ln>
            <a:effectLst>
              <a:outerShdw blurRad="71438" rotWithShape="0" algn="bl" dir="2700000" dist="28575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43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1F88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26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</p:grpSp>
      <p:grpSp>
        <p:nvGrpSpPr>
          <p:cNvPr id="743" name="Google Shape;743;p43"/>
          <p:cNvGrpSpPr/>
          <p:nvPr/>
        </p:nvGrpSpPr>
        <p:grpSpPr>
          <a:xfrm>
            <a:off x="520091" y="4066718"/>
            <a:ext cx="3888509" cy="643356"/>
            <a:chOff x="1593000" y="2322568"/>
            <a:chExt cx="2939827" cy="643356"/>
          </a:xfrm>
        </p:grpSpPr>
        <p:sp>
          <p:nvSpPr>
            <p:cNvPr id="744" name="Google Shape;744;p43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1B78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43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1B78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43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rgbClr val="FFFFFF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Make predictions</a:t>
              </a:r>
              <a:endParaRPr sz="13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747" name="Google Shape;747;p43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1D7E74"/>
            </a:solidFill>
            <a:ln>
              <a:noFill/>
            </a:ln>
            <a:effectLst>
              <a:outerShdw blurRad="71438" rotWithShape="0" algn="bl" dir="2700000" dist="28575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43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1F88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07</a:t>
              </a:r>
              <a:endParaRPr sz="26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</p:grpSp>
      <p:grpSp>
        <p:nvGrpSpPr>
          <p:cNvPr id="749" name="Google Shape;749;p43"/>
          <p:cNvGrpSpPr/>
          <p:nvPr/>
        </p:nvGrpSpPr>
        <p:grpSpPr>
          <a:xfrm>
            <a:off x="520091" y="3408992"/>
            <a:ext cx="3888509" cy="643356"/>
            <a:chOff x="1593000" y="2322568"/>
            <a:chExt cx="2939827" cy="643356"/>
          </a:xfrm>
        </p:grpSpPr>
        <p:sp>
          <p:nvSpPr>
            <p:cNvPr id="750" name="Google Shape;750;p43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1B78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43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1B78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43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rgbClr val="FFFFFF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Test for an overall effect of categorical variables</a:t>
              </a:r>
              <a:endParaRPr sz="13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753" name="Google Shape;753;p43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1D7E74"/>
            </a:solidFill>
            <a:ln>
              <a:noFill/>
            </a:ln>
            <a:effectLst>
              <a:outerShdw blurRad="71438" rotWithShape="0" algn="bl" dir="2700000" dist="28575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43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1F88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26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</p:grpSp>
      <p:grpSp>
        <p:nvGrpSpPr>
          <p:cNvPr id="755" name="Google Shape;755;p43"/>
          <p:cNvGrpSpPr/>
          <p:nvPr/>
        </p:nvGrpSpPr>
        <p:grpSpPr>
          <a:xfrm>
            <a:off x="520091" y="2751266"/>
            <a:ext cx="3888509" cy="643356"/>
            <a:chOff x="1593000" y="2322568"/>
            <a:chExt cx="2939827" cy="643356"/>
          </a:xfrm>
        </p:grpSpPr>
        <p:sp>
          <p:nvSpPr>
            <p:cNvPr id="756" name="Google Shape;756;p43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1B78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43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1B78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43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rgbClr val="FFFFFF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Rerun the model with statistically significant variables</a:t>
              </a:r>
              <a:endParaRPr sz="13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759" name="Google Shape;759;p43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1D7E74"/>
            </a:solidFill>
            <a:ln>
              <a:noFill/>
            </a:ln>
            <a:effectLst>
              <a:outerShdw blurRad="71438" rotWithShape="0" algn="bl" dir="2700000" dist="28575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43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1F88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26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</p:grpSp>
      <p:grpSp>
        <p:nvGrpSpPr>
          <p:cNvPr id="761" name="Google Shape;761;p43"/>
          <p:cNvGrpSpPr/>
          <p:nvPr/>
        </p:nvGrpSpPr>
        <p:grpSpPr>
          <a:xfrm>
            <a:off x="520091" y="778088"/>
            <a:ext cx="3888509" cy="643356"/>
            <a:chOff x="1593000" y="2322568"/>
            <a:chExt cx="2939827" cy="643356"/>
          </a:xfrm>
        </p:grpSpPr>
        <p:sp>
          <p:nvSpPr>
            <p:cNvPr id="762" name="Google Shape;762;p43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1B78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43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1B78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43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Check the correlation</a:t>
              </a:r>
              <a:endParaRPr sz="13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765" name="Google Shape;765;p43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1D7E74"/>
            </a:solidFill>
            <a:ln>
              <a:noFill/>
            </a:ln>
            <a:effectLst>
              <a:outerShdw blurRad="71438" rotWithShape="0" algn="bl" dir="2700000" dist="28575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43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1F88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26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</p:grpSp>
      <p:sp>
        <p:nvSpPr>
          <p:cNvPr id="767" name="Google Shape;767;p43"/>
          <p:cNvSpPr/>
          <p:nvPr/>
        </p:nvSpPr>
        <p:spPr>
          <a:xfrm>
            <a:off x="4297696" y="4089092"/>
            <a:ext cx="4184100" cy="6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B786E"/>
              </a:buClr>
              <a:buSzPts val="1100"/>
              <a:buFont typeface="Proxima Nova"/>
              <a:buChar char="●"/>
            </a:pPr>
            <a:r>
              <a:rPr lang="en" sz="1100">
                <a:solidFill>
                  <a:srgbClr val="1B786E"/>
                </a:solidFill>
                <a:latin typeface="Proxima Nova"/>
                <a:ea typeface="Proxima Nova"/>
                <a:cs typeface="Proxima Nova"/>
                <a:sym typeface="Proxima Nova"/>
              </a:rPr>
              <a:t>Calculate the probabilities of satisfaction on test data </a:t>
            </a:r>
            <a:endParaRPr sz="1100">
              <a:solidFill>
                <a:srgbClr val="1B786E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B786E"/>
              </a:buClr>
              <a:buSzPts val="1100"/>
              <a:buFont typeface="Proxima Nova"/>
              <a:buChar char="●"/>
            </a:pPr>
            <a:r>
              <a:rPr lang="en" sz="1100">
                <a:solidFill>
                  <a:srgbClr val="1B786E"/>
                </a:solidFill>
                <a:latin typeface="Proxima Nova"/>
                <a:ea typeface="Proxima Nova"/>
                <a:cs typeface="Proxima Nova"/>
                <a:sym typeface="Proxima Nova"/>
              </a:rPr>
              <a:t>Labeled as satisfied (value of 1) using the threshold of 0.5</a:t>
            </a:r>
            <a:endParaRPr sz="1100">
              <a:solidFill>
                <a:srgbClr val="1B786E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03149"/>
        </a:solidFill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2858" cy="51428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9142857" cy="3047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603174" y="1550611"/>
            <a:ext cx="1619048" cy="32179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98413" y="1550611"/>
            <a:ext cx="1619048" cy="32179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554834" y="1273459"/>
            <a:ext cx="2033190" cy="4019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631746" y="1449603"/>
            <a:ext cx="1571429" cy="1571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534870" y="1013333"/>
            <a:ext cx="2073118" cy="21462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138715" y="1449603"/>
            <a:ext cx="865428" cy="8654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7101404" y="1869687"/>
            <a:ext cx="632112" cy="6321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6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3722574" y="2432700"/>
            <a:ext cx="1669426" cy="3404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6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6817847" y="2395269"/>
            <a:ext cx="1014250" cy="3175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6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7404127" y="492621"/>
            <a:ext cx="1367846" cy="164998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6"/>
          <p:cNvSpPr txBox="1"/>
          <p:nvPr/>
        </p:nvSpPr>
        <p:spPr>
          <a:xfrm>
            <a:off x="2112725" y="3993225"/>
            <a:ext cx="52914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Help the airlines in improving customer satisfaction and their overall performance</a:t>
            </a:r>
            <a:endParaRPr sz="1900">
              <a:solidFill>
                <a:schemeClr val="lt1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sp>
        <p:nvSpPr>
          <p:cNvPr id="184" name="Google Shape;184;p26"/>
          <p:cNvSpPr txBox="1"/>
          <p:nvPr/>
        </p:nvSpPr>
        <p:spPr>
          <a:xfrm>
            <a:off x="502920" y="411480"/>
            <a:ext cx="1669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01. Introduction</a:t>
            </a:r>
            <a:endParaRPr sz="1500">
              <a:solidFill>
                <a:schemeClr val="lt1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id="185" name="Google Shape;185;p2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39700" y="1550600"/>
            <a:ext cx="1493625" cy="1493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6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1498413" y="1918880"/>
            <a:ext cx="428571" cy="4285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6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1126420" y="2365744"/>
            <a:ext cx="1131816" cy="3279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44"/>
          <p:cNvSpPr txBox="1"/>
          <p:nvPr/>
        </p:nvSpPr>
        <p:spPr>
          <a:xfrm>
            <a:off x="484632" y="393192"/>
            <a:ext cx="1308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03. Analysis</a:t>
            </a:r>
            <a:endParaRPr sz="150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id="773" name="Google Shape;773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838750"/>
            <a:ext cx="9142858" cy="304762"/>
          </a:xfrm>
          <a:prstGeom prst="rect">
            <a:avLst/>
          </a:prstGeom>
          <a:noFill/>
          <a:ln>
            <a:noFill/>
          </a:ln>
        </p:spPr>
      </p:pic>
      <p:pic>
        <p:nvPicPr>
          <p:cNvPr id="774" name="Google Shape;774;p44"/>
          <p:cNvPicPr preferRelativeResize="0"/>
          <p:nvPr/>
        </p:nvPicPr>
        <p:blipFill rotWithShape="1">
          <a:blip r:embed="rId4">
            <a:alphaModFix amt="0"/>
          </a:blip>
          <a:srcRect b="11000" l="-6380" r="6379" t="-11000"/>
          <a:stretch/>
        </p:blipFill>
        <p:spPr>
          <a:xfrm>
            <a:off x="899250" y="1092650"/>
            <a:ext cx="6814851" cy="1112925"/>
          </a:xfrm>
          <a:prstGeom prst="rect">
            <a:avLst/>
          </a:prstGeom>
          <a:noFill/>
          <a:ln cap="flat" cmpd="sng" w="9525">
            <a:solidFill>
              <a:srgbClr val="6D9EEB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75" name="Google Shape;775;p44"/>
          <p:cNvSpPr/>
          <p:nvPr/>
        </p:nvSpPr>
        <p:spPr>
          <a:xfrm>
            <a:off x="978918" y="952903"/>
            <a:ext cx="6655500" cy="3045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8575">
            <a:solidFill>
              <a:srgbClr val="CFE2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6" name="Google Shape;776;p44"/>
          <p:cNvSpPr txBox="1"/>
          <p:nvPr/>
        </p:nvSpPr>
        <p:spPr>
          <a:xfrm>
            <a:off x="1082146" y="905054"/>
            <a:ext cx="692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Evaluate the model</a:t>
            </a:r>
            <a:endParaRPr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sp>
        <p:nvSpPr>
          <p:cNvPr id="777" name="Google Shape;777;p44"/>
          <p:cNvSpPr txBox="1"/>
          <p:nvPr/>
        </p:nvSpPr>
        <p:spPr>
          <a:xfrm>
            <a:off x="978925" y="1367175"/>
            <a:ext cx="4769400" cy="7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●"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accuracy of the model reached 76.86%.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●"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AUC (the area under the curve of ROC) equaled 0.8264428.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●"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Specificity equaled 0.6571.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2" name="Google Shape;782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2857" cy="304762"/>
          </a:xfrm>
          <a:prstGeom prst="rect">
            <a:avLst/>
          </a:prstGeom>
          <a:noFill/>
          <a:ln>
            <a:noFill/>
          </a:ln>
        </p:spPr>
      </p:pic>
      <p:pic>
        <p:nvPicPr>
          <p:cNvPr id="783" name="Google Shape;783;p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71998" y="887367"/>
            <a:ext cx="4195234" cy="948163"/>
          </a:xfrm>
          <a:prstGeom prst="rect">
            <a:avLst/>
          </a:prstGeom>
          <a:noFill/>
          <a:ln>
            <a:noFill/>
          </a:ln>
        </p:spPr>
      </p:pic>
      <p:pic>
        <p:nvPicPr>
          <p:cNvPr id="784" name="Google Shape;784;p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71998" y="1956158"/>
            <a:ext cx="4195234" cy="948163"/>
          </a:xfrm>
          <a:prstGeom prst="rect">
            <a:avLst/>
          </a:prstGeom>
          <a:noFill/>
          <a:ln>
            <a:noFill/>
          </a:ln>
        </p:spPr>
      </p:pic>
      <p:pic>
        <p:nvPicPr>
          <p:cNvPr id="785" name="Google Shape;785;p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71998" y="3024949"/>
            <a:ext cx="4195234" cy="948162"/>
          </a:xfrm>
          <a:prstGeom prst="rect">
            <a:avLst/>
          </a:prstGeom>
          <a:noFill/>
          <a:ln>
            <a:noFill/>
          </a:ln>
        </p:spPr>
      </p:pic>
      <p:sp>
        <p:nvSpPr>
          <p:cNvPr id="786" name="Google Shape;786;p45"/>
          <p:cNvSpPr txBox="1"/>
          <p:nvPr/>
        </p:nvSpPr>
        <p:spPr>
          <a:xfrm>
            <a:off x="4797900" y="1186350"/>
            <a:ext cx="3912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Proxima Nova"/>
                <a:ea typeface="Proxima Nova"/>
                <a:cs typeface="Proxima Nova"/>
                <a:sym typeface="Proxima Nova"/>
              </a:rPr>
              <a:t>Provide them with better facilities - Free wheelchair</a:t>
            </a:r>
            <a:endParaRPr b="1" sz="11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Proxima Nova"/>
                <a:ea typeface="Proxima Nova"/>
                <a:cs typeface="Proxima Nova"/>
                <a:sym typeface="Proxima Nova"/>
              </a:rPr>
              <a:t>Early check-in and boarding for these customers. </a:t>
            </a:r>
            <a:endParaRPr b="1"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87" name="Google Shape;787;p45"/>
          <p:cNvSpPr txBox="1"/>
          <p:nvPr/>
        </p:nvSpPr>
        <p:spPr>
          <a:xfrm>
            <a:off x="4850276" y="2253250"/>
            <a:ext cx="39120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Proxima Nova"/>
                <a:ea typeface="Proxima Nova"/>
                <a:cs typeface="Proxima Nova"/>
                <a:sym typeface="Proxima Nova"/>
              </a:rPr>
              <a:t>Better amenities like access to the lounge with a separate kids section &amp; Provide them with priority boarding and checking in like for older customers</a:t>
            </a:r>
            <a:endParaRPr b="1"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88" name="Google Shape;788;p45"/>
          <p:cNvSpPr txBox="1"/>
          <p:nvPr/>
        </p:nvSpPr>
        <p:spPr>
          <a:xfrm>
            <a:off x="4797925" y="3320125"/>
            <a:ext cx="3969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Proxima Nova"/>
                <a:ea typeface="Proxima Nova"/>
                <a:cs typeface="Proxima Nova"/>
                <a:sym typeface="Proxima Nova"/>
              </a:rPr>
              <a:t>Added benefits like providing free hygiene kits when necessary.</a:t>
            </a:r>
            <a:endParaRPr b="1"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89" name="Google Shape;789;p45"/>
          <p:cNvSpPr txBox="1"/>
          <p:nvPr/>
        </p:nvSpPr>
        <p:spPr>
          <a:xfrm>
            <a:off x="555800" y="469725"/>
            <a:ext cx="4964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04. Conclusions and Recommendation</a:t>
            </a:r>
            <a:endParaRPr sz="150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id="790" name="Google Shape;790;p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6798" y="1268379"/>
            <a:ext cx="4195234" cy="948163"/>
          </a:xfrm>
          <a:prstGeom prst="rect">
            <a:avLst/>
          </a:prstGeom>
          <a:noFill/>
          <a:ln>
            <a:noFill/>
          </a:ln>
        </p:spPr>
      </p:pic>
      <p:pic>
        <p:nvPicPr>
          <p:cNvPr id="791" name="Google Shape;791;p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6798" y="2337171"/>
            <a:ext cx="4195234" cy="948163"/>
          </a:xfrm>
          <a:prstGeom prst="rect">
            <a:avLst/>
          </a:prstGeom>
          <a:noFill/>
          <a:ln>
            <a:noFill/>
          </a:ln>
        </p:spPr>
      </p:pic>
      <p:pic>
        <p:nvPicPr>
          <p:cNvPr id="792" name="Google Shape;792;p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73" y="3405962"/>
            <a:ext cx="4195234" cy="948163"/>
          </a:xfrm>
          <a:prstGeom prst="rect">
            <a:avLst/>
          </a:prstGeom>
          <a:noFill/>
          <a:ln>
            <a:noFill/>
          </a:ln>
        </p:spPr>
      </p:pic>
      <p:sp>
        <p:nvSpPr>
          <p:cNvPr id="793" name="Google Shape;793;p45"/>
          <p:cNvSpPr txBox="1"/>
          <p:nvPr/>
        </p:nvSpPr>
        <p:spPr>
          <a:xfrm>
            <a:off x="458900" y="1567375"/>
            <a:ext cx="3830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Proxima Nova"/>
                <a:ea typeface="Proxima Nova"/>
                <a:cs typeface="Proxima Nova"/>
                <a:sym typeface="Proxima Nova"/>
              </a:rPr>
              <a:t>Economy plus flyers were the most unsatisfied class. </a:t>
            </a:r>
            <a:endParaRPr b="1"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94" name="Google Shape;794;p45"/>
          <p:cNvSpPr txBox="1"/>
          <p:nvPr/>
        </p:nvSpPr>
        <p:spPr>
          <a:xfrm>
            <a:off x="511276" y="2634250"/>
            <a:ext cx="3777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Proxima Nova"/>
                <a:ea typeface="Proxima Nova"/>
                <a:cs typeface="Proxima Nova"/>
                <a:sym typeface="Proxima Nova"/>
              </a:rPr>
              <a:t>Offering on-time arrival &amp; departure would be helpful to increase satisfaction level for all classes</a:t>
            </a:r>
            <a:endParaRPr b="1"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95" name="Google Shape;795;p45"/>
          <p:cNvSpPr txBox="1"/>
          <p:nvPr/>
        </p:nvSpPr>
        <p:spPr>
          <a:xfrm>
            <a:off x="458926" y="3701125"/>
            <a:ext cx="38301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Proxima Nova"/>
                <a:ea typeface="Proxima Nova"/>
                <a:cs typeface="Proxima Nova"/>
                <a:sym typeface="Proxima Nova"/>
              </a:rPr>
              <a:t>should offer differential pricing to the various age groups, leading to more sales and satisfaction (price reduction for infants and senior citizens)</a:t>
            </a:r>
            <a:endParaRPr b="1"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96" name="Google Shape;796;p45"/>
          <p:cNvSpPr txBox="1"/>
          <p:nvPr/>
        </p:nvSpPr>
        <p:spPr>
          <a:xfrm>
            <a:off x="156800" y="1277050"/>
            <a:ext cx="42336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300"/>
              <a:buFont typeface="Proxima Nova Extrabold"/>
              <a:buAutoNum type="arabicPeriod"/>
            </a:pPr>
            <a:r>
              <a:rPr lang="en" sz="1300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Offer additional benefits to economy plus</a:t>
            </a:r>
            <a:endParaRPr sz="130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sp>
        <p:nvSpPr>
          <p:cNvPr id="797" name="Google Shape;797;p45"/>
          <p:cNvSpPr txBox="1"/>
          <p:nvPr/>
        </p:nvSpPr>
        <p:spPr>
          <a:xfrm>
            <a:off x="137613" y="2341500"/>
            <a:ext cx="42336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300"/>
              <a:buFont typeface="Proxima Nova Extrabold"/>
              <a:buAutoNum type="arabicPeriod" startAt="2"/>
            </a:pPr>
            <a:r>
              <a:rPr lang="en" sz="1300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On-time arrival &amp; departure of flight</a:t>
            </a:r>
            <a:endParaRPr sz="130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sp>
        <p:nvSpPr>
          <p:cNvPr id="798" name="Google Shape;798;p45"/>
          <p:cNvSpPr txBox="1"/>
          <p:nvPr/>
        </p:nvSpPr>
        <p:spPr>
          <a:xfrm>
            <a:off x="137600" y="3405950"/>
            <a:ext cx="42336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300"/>
              <a:buFont typeface="Proxima Nova Extrabold"/>
              <a:buAutoNum type="arabicPeriod" startAt="3"/>
            </a:pPr>
            <a:r>
              <a:rPr lang="en" sz="1300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Differential</a:t>
            </a:r>
            <a:r>
              <a:rPr lang="en" sz="1300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 pricing to the various age groups</a:t>
            </a:r>
            <a:endParaRPr sz="130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sp>
        <p:nvSpPr>
          <p:cNvPr id="799" name="Google Shape;799;p45"/>
          <p:cNvSpPr txBox="1"/>
          <p:nvPr/>
        </p:nvSpPr>
        <p:spPr>
          <a:xfrm>
            <a:off x="4572000" y="896050"/>
            <a:ext cx="42336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300"/>
              <a:buFont typeface="Proxima Nova Extrabold"/>
              <a:buAutoNum type="arabicPeriod" startAt="4"/>
            </a:pPr>
            <a:r>
              <a:rPr lang="en" sz="1300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Additional services for the older customers</a:t>
            </a:r>
            <a:endParaRPr sz="130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sp>
        <p:nvSpPr>
          <p:cNvPr id="800" name="Google Shape;800;p45"/>
          <p:cNvSpPr txBox="1"/>
          <p:nvPr/>
        </p:nvSpPr>
        <p:spPr>
          <a:xfrm>
            <a:off x="4572000" y="1960500"/>
            <a:ext cx="42336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300"/>
              <a:buFont typeface="Proxima Nova Extrabold"/>
              <a:buAutoNum type="arabicPeriod" startAt="5"/>
            </a:pPr>
            <a:r>
              <a:rPr lang="en" sz="1300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Additional services for the younger customers</a:t>
            </a:r>
            <a:endParaRPr sz="130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sp>
        <p:nvSpPr>
          <p:cNvPr id="801" name="Google Shape;801;p45"/>
          <p:cNvSpPr txBox="1"/>
          <p:nvPr/>
        </p:nvSpPr>
        <p:spPr>
          <a:xfrm>
            <a:off x="4572000" y="3024950"/>
            <a:ext cx="42336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300"/>
              <a:buFont typeface="Proxima Nova Extrabold"/>
              <a:buAutoNum type="arabicPeriod" startAt="6"/>
            </a:pPr>
            <a:r>
              <a:rPr lang="en" sz="1300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Additional services for female</a:t>
            </a:r>
            <a:endParaRPr sz="130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id="802" name="Google Shape;802;p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71998" y="4093725"/>
            <a:ext cx="4195234" cy="948163"/>
          </a:xfrm>
          <a:prstGeom prst="rect">
            <a:avLst/>
          </a:prstGeom>
          <a:noFill/>
          <a:ln>
            <a:noFill/>
          </a:ln>
        </p:spPr>
      </p:pic>
      <p:sp>
        <p:nvSpPr>
          <p:cNvPr id="803" name="Google Shape;803;p45"/>
          <p:cNvSpPr txBox="1"/>
          <p:nvPr/>
        </p:nvSpPr>
        <p:spPr>
          <a:xfrm>
            <a:off x="4797927" y="4388900"/>
            <a:ext cx="39693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Proxima Nova"/>
                <a:ea typeface="Proxima Nova"/>
                <a:cs typeface="Proxima Nova"/>
                <a:sym typeface="Proxima Nova"/>
              </a:rPr>
              <a:t>Roll out more loyalty programs based on classes (Blue,Platinum,Gold and silver). All classes had a positive relation to the regressor(satisfaction)</a:t>
            </a:r>
            <a:endParaRPr b="1"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04" name="Google Shape;804;p45"/>
          <p:cNvSpPr txBox="1"/>
          <p:nvPr/>
        </p:nvSpPr>
        <p:spPr>
          <a:xfrm>
            <a:off x="4572000" y="4093725"/>
            <a:ext cx="42336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300"/>
              <a:buFont typeface="Proxima Nova Extrabold"/>
              <a:buAutoNum type="arabicPeriod" startAt="7"/>
            </a:pPr>
            <a:r>
              <a:rPr lang="en" sz="1300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Loyalty programs based on classes</a:t>
            </a:r>
            <a:endParaRPr sz="130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03149"/>
        </a:solidFill>
      </p:bgPr>
    </p:bg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9" name="Google Shape;809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653037" y="-2159802"/>
            <a:ext cx="5344194" cy="5344194"/>
          </a:xfrm>
          <a:prstGeom prst="rect">
            <a:avLst/>
          </a:prstGeom>
          <a:noFill/>
          <a:ln>
            <a:noFill/>
          </a:ln>
        </p:spPr>
      </p:pic>
      <p:pic>
        <p:nvPicPr>
          <p:cNvPr id="810" name="Google Shape;810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731667" y="680569"/>
            <a:ext cx="3448270" cy="5007644"/>
          </a:xfrm>
          <a:prstGeom prst="rect">
            <a:avLst/>
          </a:prstGeom>
          <a:noFill/>
          <a:ln>
            <a:noFill/>
          </a:ln>
        </p:spPr>
      </p:pic>
      <p:pic>
        <p:nvPicPr>
          <p:cNvPr id="811" name="Google Shape;811;p4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80590" y="671922"/>
            <a:ext cx="3353754" cy="902044"/>
          </a:xfrm>
          <a:prstGeom prst="rect">
            <a:avLst/>
          </a:prstGeom>
          <a:noFill/>
          <a:ln>
            <a:noFill/>
          </a:ln>
        </p:spPr>
      </p:pic>
      <p:pic>
        <p:nvPicPr>
          <p:cNvPr id="812" name="Google Shape;812;p4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155719" y="4549242"/>
            <a:ext cx="898679" cy="28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3" name="Google Shape;813;p4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203399" y="-170435"/>
            <a:ext cx="4019814" cy="53652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2858" cy="3047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7925" y="769800"/>
            <a:ext cx="5725150" cy="421555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7"/>
          <p:cNvSpPr txBox="1"/>
          <p:nvPr/>
        </p:nvSpPr>
        <p:spPr>
          <a:xfrm>
            <a:off x="502920" y="411480"/>
            <a:ext cx="2087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Data dictionary</a:t>
            </a:r>
            <a:endParaRPr sz="150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2858" cy="304762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8"/>
          <p:cNvSpPr txBox="1"/>
          <p:nvPr/>
        </p:nvSpPr>
        <p:spPr>
          <a:xfrm>
            <a:off x="575100" y="1160500"/>
            <a:ext cx="3199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p28"/>
          <p:cNvSpPr txBox="1"/>
          <p:nvPr/>
        </p:nvSpPr>
        <p:spPr>
          <a:xfrm>
            <a:off x="484632" y="393192"/>
            <a:ext cx="1308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02. EDA</a:t>
            </a:r>
            <a:endParaRPr sz="150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grpSp>
        <p:nvGrpSpPr>
          <p:cNvPr id="202" name="Google Shape;202;p28"/>
          <p:cNvGrpSpPr/>
          <p:nvPr/>
        </p:nvGrpSpPr>
        <p:grpSpPr>
          <a:xfrm>
            <a:off x="5377275" y="1683475"/>
            <a:ext cx="3532500" cy="2053475"/>
            <a:chOff x="5377275" y="1271175"/>
            <a:chExt cx="3532500" cy="2053475"/>
          </a:xfrm>
        </p:grpSpPr>
        <p:pic>
          <p:nvPicPr>
            <p:cNvPr id="203" name="Google Shape;203;p2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377275" y="1751175"/>
              <a:ext cx="3524100" cy="1149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4" name="Google Shape;204;p28"/>
            <p:cNvSpPr/>
            <p:nvPr/>
          </p:nvSpPr>
          <p:spPr>
            <a:xfrm>
              <a:off x="5413725" y="1271175"/>
              <a:ext cx="3332700" cy="400200"/>
            </a:xfrm>
            <a:prstGeom prst="roundRect">
              <a:avLst>
                <a:gd fmla="val 16667" name="adj"/>
              </a:avLst>
            </a:prstGeom>
            <a:noFill/>
            <a:ln cap="flat" cmpd="sng" w="28575">
              <a:solidFill>
                <a:srgbClr val="CFE2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28"/>
            <p:cNvSpPr txBox="1"/>
            <p:nvPr/>
          </p:nvSpPr>
          <p:spPr>
            <a:xfrm>
              <a:off x="5441775" y="1271175"/>
              <a:ext cx="34680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Proxima Nova Extrabold"/>
                  <a:ea typeface="Proxima Nova Extrabold"/>
                  <a:cs typeface="Proxima Nova Extrabold"/>
                  <a:sym typeface="Proxima Nova Extrabold"/>
                </a:rPr>
                <a:t>The most frequent flyers were 35-45</a:t>
              </a:r>
              <a:endParaRPr>
                <a:latin typeface="Proxima Nova Extrabold"/>
                <a:ea typeface="Proxima Nova Extrabold"/>
                <a:cs typeface="Proxima Nova Extrabold"/>
                <a:sym typeface="Proxima Nova Extrabold"/>
              </a:endParaRPr>
            </a:p>
          </p:txBody>
        </p:sp>
        <p:sp>
          <p:nvSpPr>
            <p:cNvPr id="206" name="Google Shape;206;p28"/>
            <p:cNvSpPr txBox="1"/>
            <p:nvPr/>
          </p:nvSpPr>
          <p:spPr>
            <a:xfrm>
              <a:off x="5377275" y="1803850"/>
              <a:ext cx="3524100" cy="569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-311150" lvl="0" marL="457200" rtl="0" algn="l">
                <a:spcBef>
                  <a:spcPts val="0"/>
                </a:spcBef>
                <a:spcAft>
                  <a:spcPts val="0"/>
                </a:spcAft>
                <a:buClr>
                  <a:srgbClr val="0000FF"/>
                </a:buClr>
                <a:buSzPts val="1300"/>
                <a:buFont typeface="Proxima Nova"/>
                <a:buChar char="●"/>
              </a:pPr>
              <a:r>
                <a:rPr lang="en" sz="1300">
                  <a:latin typeface="Proxima Nova"/>
                  <a:ea typeface="Proxima Nova"/>
                  <a:cs typeface="Proxima Nova"/>
                  <a:sym typeface="Proxima Nova"/>
                </a:rPr>
                <a:t>Most frequent flyers : 35 - 45 years old </a:t>
              </a:r>
              <a:r>
                <a:rPr lang="en"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followed by ones of 45 to 60 years</a:t>
              </a:r>
              <a:endParaRPr sz="13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07" name="Google Shape;207;p28"/>
            <p:cNvSpPr txBox="1"/>
            <p:nvPr/>
          </p:nvSpPr>
          <p:spPr>
            <a:xfrm>
              <a:off x="5377275" y="2316450"/>
              <a:ext cx="3524100" cy="58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-311150" lvl="0" marL="457200" rtl="0" algn="l">
                <a:spcBef>
                  <a:spcPts val="0"/>
                </a:spcBef>
                <a:spcAft>
                  <a:spcPts val="0"/>
                </a:spcAft>
                <a:buClr>
                  <a:srgbClr val="0000FF"/>
                </a:buClr>
                <a:buSzPts val="1300"/>
                <a:buFont typeface="Proxima Nova"/>
                <a:buChar char="●"/>
              </a:pPr>
              <a:r>
                <a:rPr lang="en" sz="1300">
                  <a:latin typeface="Proxima Nova"/>
                  <a:ea typeface="Proxima Nova"/>
                  <a:cs typeface="Proxima Nova"/>
                  <a:sym typeface="Proxima Nova"/>
                </a:rPr>
                <a:t>15-17 years old and 75-</a:t>
              </a:r>
              <a:r>
                <a:rPr lang="en" sz="1300">
                  <a:latin typeface="Proxima Nova"/>
                  <a:ea typeface="Proxima Nova"/>
                  <a:cs typeface="Proxima Nova"/>
                  <a:sym typeface="Proxima Nova"/>
                </a:rPr>
                <a:t>80 years old flyers are pretty high</a:t>
              </a:r>
              <a:endParaRPr sz="13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08" name="Google Shape;208;p28"/>
            <p:cNvSpPr txBox="1"/>
            <p:nvPr/>
          </p:nvSpPr>
          <p:spPr>
            <a:xfrm>
              <a:off x="5377275" y="2939750"/>
              <a:ext cx="3524100" cy="38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rgbClr val="CC0000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pic>
        <p:nvPicPr>
          <p:cNvPr id="209" name="Google Shape;209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8200" y="1229450"/>
            <a:ext cx="5082774" cy="30966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2858" cy="304762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29"/>
          <p:cNvSpPr txBox="1"/>
          <p:nvPr/>
        </p:nvSpPr>
        <p:spPr>
          <a:xfrm>
            <a:off x="575100" y="1160500"/>
            <a:ext cx="3199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29"/>
          <p:cNvSpPr txBox="1"/>
          <p:nvPr/>
        </p:nvSpPr>
        <p:spPr>
          <a:xfrm>
            <a:off x="484632" y="393192"/>
            <a:ext cx="1308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02. EDA</a:t>
            </a:r>
            <a:endParaRPr sz="150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id="217" name="Google Shape;217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7875" y="897325"/>
            <a:ext cx="4911361" cy="28684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65375" y="580975"/>
            <a:ext cx="2972225" cy="2226375"/>
          </a:xfrm>
          <a:prstGeom prst="rect">
            <a:avLst/>
          </a:prstGeom>
          <a:noFill/>
          <a:ln cap="flat" cmpd="sng" w="12700">
            <a:solidFill>
              <a:schemeClr val="dk2"/>
            </a:solidFill>
            <a:prstDash val="solid"/>
            <a:miter lim="8000"/>
            <a:headEnd len="sm" w="sm" type="none"/>
            <a:tailEnd len="sm" w="sm" type="none"/>
          </a:ln>
        </p:spPr>
      </p:pic>
      <p:pic>
        <p:nvPicPr>
          <p:cNvPr id="219" name="Google Shape;219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65375" y="2807350"/>
            <a:ext cx="2972225" cy="2218065"/>
          </a:xfrm>
          <a:prstGeom prst="rect">
            <a:avLst/>
          </a:prstGeom>
          <a:noFill/>
          <a:ln cap="flat" cmpd="sng" w="12700">
            <a:solidFill>
              <a:schemeClr val="dk2"/>
            </a:solidFill>
            <a:prstDash val="solid"/>
            <a:miter lim="8000"/>
            <a:headEnd len="sm" w="sm" type="none"/>
            <a:tailEnd len="sm" w="sm" type="none"/>
          </a:ln>
        </p:spPr>
      </p:pic>
      <p:grpSp>
        <p:nvGrpSpPr>
          <p:cNvPr id="220" name="Google Shape;220;p29"/>
          <p:cNvGrpSpPr/>
          <p:nvPr/>
        </p:nvGrpSpPr>
        <p:grpSpPr>
          <a:xfrm>
            <a:off x="631550" y="3842037"/>
            <a:ext cx="4591548" cy="1240364"/>
            <a:chOff x="5377271" y="1357384"/>
            <a:chExt cx="3532504" cy="1403285"/>
          </a:xfrm>
        </p:grpSpPr>
        <p:pic>
          <p:nvPicPr>
            <p:cNvPr id="221" name="Google Shape;221;p29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5377271" y="1837374"/>
              <a:ext cx="3524100" cy="92329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2" name="Google Shape;222;p29"/>
            <p:cNvSpPr/>
            <p:nvPr/>
          </p:nvSpPr>
          <p:spPr>
            <a:xfrm>
              <a:off x="5413725" y="1357384"/>
              <a:ext cx="3332700" cy="400200"/>
            </a:xfrm>
            <a:prstGeom prst="roundRect">
              <a:avLst>
                <a:gd fmla="val 16667" name="adj"/>
              </a:avLst>
            </a:prstGeom>
            <a:noFill/>
            <a:ln cap="flat" cmpd="sng" w="28575">
              <a:solidFill>
                <a:srgbClr val="CFE2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29"/>
            <p:cNvSpPr txBox="1"/>
            <p:nvPr/>
          </p:nvSpPr>
          <p:spPr>
            <a:xfrm>
              <a:off x="5441775" y="1357384"/>
              <a:ext cx="3468000" cy="45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Proxima Nova Extrabold"/>
                  <a:ea typeface="Proxima Nova Extrabold"/>
                  <a:cs typeface="Proxima Nova Extrabold"/>
                  <a:sym typeface="Proxima Nova Extrabold"/>
                </a:rPr>
                <a:t>Personal &gt; Business &gt; Mileage</a:t>
              </a:r>
              <a:endParaRPr>
                <a:latin typeface="Proxima Nova Extrabold"/>
                <a:ea typeface="Proxima Nova Extrabold"/>
                <a:cs typeface="Proxima Nova Extrabold"/>
                <a:sym typeface="Proxima Nova Extrabold"/>
              </a:endParaRPr>
            </a:p>
          </p:txBody>
        </p:sp>
        <p:sp>
          <p:nvSpPr>
            <p:cNvPr id="224" name="Google Shape;224;p29"/>
            <p:cNvSpPr txBox="1"/>
            <p:nvPr/>
          </p:nvSpPr>
          <p:spPr>
            <a:xfrm>
              <a:off x="5377275" y="1803850"/>
              <a:ext cx="3524100" cy="435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-311150" lvl="0" marL="457200" rtl="0" algn="l">
                <a:spcBef>
                  <a:spcPts val="0"/>
                </a:spcBef>
                <a:spcAft>
                  <a:spcPts val="0"/>
                </a:spcAft>
                <a:buClr>
                  <a:srgbClr val="0000FF"/>
                </a:buClr>
                <a:buSzPts val="1300"/>
                <a:buFont typeface="Proxima Nova"/>
                <a:buChar char="●"/>
              </a:pPr>
              <a:r>
                <a:rPr lang="en" sz="1300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Business travel type had highest satisfaction level</a:t>
              </a:r>
              <a:endParaRPr sz="13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25" name="Google Shape;225;p29"/>
            <p:cNvSpPr txBox="1"/>
            <p:nvPr/>
          </p:nvSpPr>
          <p:spPr>
            <a:xfrm>
              <a:off x="5383631" y="2239157"/>
              <a:ext cx="3524100" cy="435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-311150" lvl="0" marL="457200" rtl="0" algn="l">
                <a:spcBef>
                  <a:spcPts val="0"/>
                </a:spcBef>
                <a:spcAft>
                  <a:spcPts val="0"/>
                </a:spcAft>
                <a:buClr>
                  <a:srgbClr val="0000FF"/>
                </a:buClr>
                <a:buSzPts val="1300"/>
                <a:buFont typeface="Proxima Nova"/>
                <a:buChar char="●"/>
              </a:pPr>
              <a:r>
                <a:rPr lang="en" sz="1300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Because of the airline?    &gt;&gt; No</a:t>
              </a:r>
              <a:endParaRPr sz="1300">
                <a:solidFill>
                  <a:srgbClr val="CC0000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Google Shape;230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2858" cy="304762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30"/>
          <p:cNvSpPr txBox="1"/>
          <p:nvPr/>
        </p:nvSpPr>
        <p:spPr>
          <a:xfrm>
            <a:off x="575100" y="1160500"/>
            <a:ext cx="3199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30"/>
          <p:cNvSpPr txBox="1"/>
          <p:nvPr/>
        </p:nvSpPr>
        <p:spPr>
          <a:xfrm>
            <a:off x="484632" y="393192"/>
            <a:ext cx="1308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02. EDA</a:t>
            </a:r>
            <a:endParaRPr sz="150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grpSp>
        <p:nvGrpSpPr>
          <p:cNvPr id="233" name="Google Shape;233;p30"/>
          <p:cNvGrpSpPr/>
          <p:nvPr/>
        </p:nvGrpSpPr>
        <p:grpSpPr>
          <a:xfrm>
            <a:off x="461100" y="3698422"/>
            <a:ext cx="3532500" cy="1105327"/>
            <a:chOff x="5377275" y="1159116"/>
            <a:chExt cx="3532500" cy="1625482"/>
          </a:xfrm>
        </p:grpSpPr>
        <p:pic>
          <p:nvPicPr>
            <p:cNvPr id="234" name="Google Shape;234;p3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377275" y="1751179"/>
              <a:ext cx="3524100" cy="103341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5" name="Google Shape;235;p30"/>
            <p:cNvSpPr/>
            <p:nvPr/>
          </p:nvSpPr>
          <p:spPr>
            <a:xfrm>
              <a:off x="5413725" y="1271175"/>
              <a:ext cx="3332700" cy="400200"/>
            </a:xfrm>
            <a:prstGeom prst="roundRect">
              <a:avLst>
                <a:gd fmla="val 16667" name="adj"/>
              </a:avLst>
            </a:prstGeom>
            <a:noFill/>
            <a:ln cap="flat" cmpd="sng" w="28575">
              <a:solidFill>
                <a:srgbClr val="CFE2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30"/>
            <p:cNvSpPr txBox="1"/>
            <p:nvPr/>
          </p:nvSpPr>
          <p:spPr>
            <a:xfrm>
              <a:off x="5441775" y="1159116"/>
              <a:ext cx="3468000" cy="58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Proxima Nova Extrabold"/>
                  <a:ea typeface="Proxima Nova Extrabold"/>
                  <a:cs typeface="Proxima Nova Extrabold"/>
                  <a:sym typeface="Proxima Nova Extrabold"/>
                </a:rPr>
                <a:t>Business &gt;  Eco &gt; Eco Plus</a:t>
              </a:r>
              <a:endParaRPr>
                <a:latin typeface="Proxima Nova Extrabold"/>
                <a:ea typeface="Proxima Nova Extrabold"/>
                <a:cs typeface="Proxima Nova Extrabold"/>
                <a:sym typeface="Proxima Nova Extrabold"/>
              </a:endParaRPr>
            </a:p>
          </p:txBody>
        </p:sp>
        <p:sp>
          <p:nvSpPr>
            <p:cNvPr id="237" name="Google Shape;237;p30"/>
            <p:cNvSpPr txBox="1"/>
            <p:nvPr/>
          </p:nvSpPr>
          <p:spPr>
            <a:xfrm>
              <a:off x="5377275" y="1803850"/>
              <a:ext cx="3524100" cy="565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-311150" lvl="0" marL="457200" rtl="0" algn="l">
                <a:spcBef>
                  <a:spcPts val="0"/>
                </a:spcBef>
                <a:spcAft>
                  <a:spcPts val="0"/>
                </a:spcAft>
                <a:buClr>
                  <a:srgbClr val="0000FF"/>
                </a:buClr>
                <a:buSzPts val="1300"/>
                <a:buFont typeface="Proxima Nova"/>
                <a:buChar char="●"/>
              </a:pPr>
              <a:r>
                <a:rPr lang="en" sz="1300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Business : 60% satisfied</a:t>
              </a:r>
              <a:endParaRPr sz="13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38" name="Google Shape;238;p30"/>
            <p:cNvSpPr txBox="1"/>
            <p:nvPr/>
          </p:nvSpPr>
          <p:spPr>
            <a:xfrm>
              <a:off x="5377275" y="2159913"/>
              <a:ext cx="3524100" cy="565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-311150" lvl="0" marL="457200" rtl="0" algn="l">
                <a:spcBef>
                  <a:spcPts val="0"/>
                </a:spcBef>
                <a:spcAft>
                  <a:spcPts val="0"/>
                </a:spcAft>
                <a:buClr>
                  <a:srgbClr val="0000FF"/>
                </a:buClr>
                <a:buSzPts val="1300"/>
                <a:buFont typeface="Proxima Nova"/>
                <a:buChar char="●"/>
              </a:pPr>
              <a:r>
                <a:rPr lang="en" sz="1300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Economy : 55% satisfied</a:t>
              </a:r>
              <a:endParaRPr sz="13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pic>
        <p:nvPicPr>
          <p:cNvPr id="239" name="Google Shape;239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02316" y="821125"/>
            <a:ext cx="4370810" cy="25532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0" name="Google Shape;240;p30"/>
          <p:cNvGrpSpPr/>
          <p:nvPr/>
        </p:nvGrpSpPr>
        <p:grpSpPr>
          <a:xfrm>
            <a:off x="5121475" y="3698422"/>
            <a:ext cx="3532500" cy="1105327"/>
            <a:chOff x="5377275" y="1159116"/>
            <a:chExt cx="3532500" cy="1625482"/>
          </a:xfrm>
        </p:grpSpPr>
        <p:pic>
          <p:nvPicPr>
            <p:cNvPr id="241" name="Google Shape;241;p3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377275" y="1751179"/>
              <a:ext cx="3524100" cy="103341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2" name="Google Shape;242;p30"/>
            <p:cNvSpPr/>
            <p:nvPr/>
          </p:nvSpPr>
          <p:spPr>
            <a:xfrm>
              <a:off x="5413725" y="1271175"/>
              <a:ext cx="3332700" cy="400200"/>
            </a:xfrm>
            <a:prstGeom prst="roundRect">
              <a:avLst>
                <a:gd fmla="val 16667" name="adj"/>
              </a:avLst>
            </a:prstGeom>
            <a:noFill/>
            <a:ln cap="flat" cmpd="sng" w="28575">
              <a:solidFill>
                <a:srgbClr val="CFE2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30"/>
            <p:cNvSpPr txBox="1"/>
            <p:nvPr/>
          </p:nvSpPr>
          <p:spPr>
            <a:xfrm>
              <a:off x="5441775" y="1159116"/>
              <a:ext cx="3468000" cy="58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Proxima Nova Extrabold"/>
                  <a:ea typeface="Proxima Nova Extrabold"/>
                  <a:cs typeface="Proxima Nova Extrabold"/>
                  <a:sym typeface="Proxima Nova Extrabold"/>
                </a:rPr>
                <a:t>Male &gt; Female</a:t>
              </a:r>
              <a:endParaRPr>
                <a:latin typeface="Proxima Nova Extrabold"/>
                <a:ea typeface="Proxima Nova Extrabold"/>
                <a:cs typeface="Proxima Nova Extrabold"/>
                <a:sym typeface="Proxima Nova Extrabold"/>
              </a:endParaRPr>
            </a:p>
          </p:txBody>
        </p:sp>
        <p:sp>
          <p:nvSpPr>
            <p:cNvPr id="244" name="Google Shape;244;p30"/>
            <p:cNvSpPr txBox="1"/>
            <p:nvPr/>
          </p:nvSpPr>
          <p:spPr>
            <a:xfrm>
              <a:off x="5377275" y="1803850"/>
              <a:ext cx="3524100" cy="860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-311150" lvl="0" marL="457200" rtl="0" algn="l">
                <a:spcBef>
                  <a:spcPts val="0"/>
                </a:spcBef>
                <a:spcAft>
                  <a:spcPts val="0"/>
                </a:spcAft>
                <a:buClr>
                  <a:srgbClr val="0000FF"/>
                </a:buClr>
                <a:buSzPts val="1300"/>
                <a:buFont typeface="Proxima Nova"/>
                <a:buChar char="●"/>
              </a:pPr>
              <a:r>
                <a:rPr lang="en" sz="1300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Male’s satisfaction level is higher than females</a:t>
              </a:r>
              <a:endParaRPr sz="13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pic>
        <p:nvPicPr>
          <p:cNvPr id="245" name="Google Shape;245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6939" y="821126"/>
            <a:ext cx="4486757" cy="2553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Google Shape;250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2858" cy="304762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31"/>
          <p:cNvSpPr txBox="1"/>
          <p:nvPr/>
        </p:nvSpPr>
        <p:spPr>
          <a:xfrm>
            <a:off x="575100" y="1160500"/>
            <a:ext cx="3199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" name="Google Shape;252;p31"/>
          <p:cNvSpPr txBox="1"/>
          <p:nvPr/>
        </p:nvSpPr>
        <p:spPr>
          <a:xfrm>
            <a:off x="484632" y="393192"/>
            <a:ext cx="1308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02. EDA</a:t>
            </a:r>
            <a:endParaRPr sz="150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grpSp>
        <p:nvGrpSpPr>
          <p:cNvPr id="253" name="Google Shape;253;p31"/>
          <p:cNvGrpSpPr/>
          <p:nvPr/>
        </p:nvGrpSpPr>
        <p:grpSpPr>
          <a:xfrm>
            <a:off x="461100" y="3698422"/>
            <a:ext cx="3532500" cy="1105327"/>
            <a:chOff x="5377275" y="1159116"/>
            <a:chExt cx="3532500" cy="1625482"/>
          </a:xfrm>
        </p:grpSpPr>
        <p:pic>
          <p:nvPicPr>
            <p:cNvPr id="254" name="Google Shape;254;p3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377275" y="1751179"/>
              <a:ext cx="3524100" cy="103341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5" name="Google Shape;255;p31"/>
            <p:cNvSpPr/>
            <p:nvPr/>
          </p:nvSpPr>
          <p:spPr>
            <a:xfrm>
              <a:off x="5413725" y="1271175"/>
              <a:ext cx="3332700" cy="400200"/>
            </a:xfrm>
            <a:prstGeom prst="roundRect">
              <a:avLst>
                <a:gd fmla="val 16667" name="adj"/>
              </a:avLst>
            </a:prstGeom>
            <a:noFill/>
            <a:ln cap="flat" cmpd="sng" w="28575">
              <a:solidFill>
                <a:srgbClr val="CFE2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31"/>
            <p:cNvSpPr txBox="1"/>
            <p:nvPr/>
          </p:nvSpPr>
          <p:spPr>
            <a:xfrm>
              <a:off x="5441775" y="1159116"/>
              <a:ext cx="3468000" cy="58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Proxima Nova Extrabold"/>
                  <a:ea typeface="Proxima Nova Extrabold"/>
                  <a:cs typeface="Proxima Nova Extrabold"/>
                  <a:sym typeface="Proxima Nova Extrabold"/>
                </a:rPr>
                <a:t>Monthly flight numbers by purpose</a:t>
              </a:r>
              <a:endParaRPr>
                <a:latin typeface="Proxima Nova Extrabold"/>
                <a:ea typeface="Proxima Nova Extrabold"/>
                <a:cs typeface="Proxima Nova Extrabold"/>
                <a:sym typeface="Proxima Nova Extrabold"/>
              </a:endParaRPr>
            </a:p>
          </p:txBody>
        </p:sp>
        <p:sp>
          <p:nvSpPr>
            <p:cNvPr id="257" name="Google Shape;257;p31"/>
            <p:cNvSpPr txBox="1"/>
            <p:nvPr/>
          </p:nvSpPr>
          <p:spPr>
            <a:xfrm>
              <a:off x="5377275" y="1803850"/>
              <a:ext cx="3524100" cy="860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-311150" lvl="0" marL="457200" rtl="0" algn="l">
                <a:spcBef>
                  <a:spcPts val="0"/>
                </a:spcBef>
                <a:spcAft>
                  <a:spcPts val="0"/>
                </a:spcAft>
                <a:buClr>
                  <a:srgbClr val="0000FF"/>
                </a:buClr>
                <a:buSzPts val="1300"/>
                <a:buFont typeface="Proxima Nova"/>
                <a:buChar char="●"/>
              </a:pPr>
              <a:r>
                <a:rPr lang="en" sz="1300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Most number of flyers in the 1st quarter of year followed by end of the year.</a:t>
              </a:r>
              <a:endParaRPr sz="13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grpSp>
        <p:nvGrpSpPr>
          <p:cNvPr id="258" name="Google Shape;258;p31"/>
          <p:cNvGrpSpPr/>
          <p:nvPr/>
        </p:nvGrpSpPr>
        <p:grpSpPr>
          <a:xfrm>
            <a:off x="5121475" y="3698422"/>
            <a:ext cx="3532500" cy="1105327"/>
            <a:chOff x="5377275" y="1159116"/>
            <a:chExt cx="3532500" cy="1625482"/>
          </a:xfrm>
        </p:grpSpPr>
        <p:pic>
          <p:nvPicPr>
            <p:cNvPr id="259" name="Google Shape;259;p3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377275" y="1751179"/>
              <a:ext cx="3524100" cy="103341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0" name="Google Shape;260;p31"/>
            <p:cNvSpPr/>
            <p:nvPr/>
          </p:nvSpPr>
          <p:spPr>
            <a:xfrm>
              <a:off x="5413725" y="1271175"/>
              <a:ext cx="3332700" cy="400200"/>
            </a:xfrm>
            <a:prstGeom prst="roundRect">
              <a:avLst>
                <a:gd fmla="val 16667" name="adj"/>
              </a:avLst>
            </a:prstGeom>
            <a:noFill/>
            <a:ln cap="flat" cmpd="sng" w="28575">
              <a:solidFill>
                <a:srgbClr val="CFE2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31"/>
            <p:cNvSpPr txBox="1"/>
            <p:nvPr/>
          </p:nvSpPr>
          <p:spPr>
            <a:xfrm>
              <a:off x="5441775" y="1159116"/>
              <a:ext cx="3468000" cy="58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Proxima Nova Extrabold"/>
                  <a:ea typeface="Proxima Nova Extrabold"/>
                  <a:cs typeface="Proxima Nova Extrabold"/>
                  <a:sym typeface="Proxima Nova Extrabold"/>
                </a:rPr>
                <a:t>Monthly flight numbers by airline</a:t>
              </a:r>
              <a:endParaRPr>
                <a:latin typeface="Proxima Nova Extrabold"/>
                <a:ea typeface="Proxima Nova Extrabold"/>
                <a:cs typeface="Proxima Nova Extrabold"/>
                <a:sym typeface="Proxima Nova Extrabold"/>
              </a:endParaRPr>
            </a:p>
          </p:txBody>
        </p:sp>
        <p:sp>
          <p:nvSpPr>
            <p:cNvPr id="262" name="Google Shape;262;p31"/>
            <p:cNvSpPr txBox="1"/>
            <p:nvPr/>
          </p:nvSpPr>
          <p:spPr>
            <a:xfrm>
              <a:off x="5377275" y="1803850"/>
              <a:ext cx="3524100" cy="565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-311150" lvl="0" marL="457200" rtl="0" algn="l">
                <a:spcBef>
                  <a:spcPts val="0"/>
                </a:spcBef>
                <a:spcAft>
                  <a:spcPts val="0"/>
                </a:spcAft>
                <a:buClr>
                  <a:srgbClr val="0000FF"/>
                </a:buClr>
                <a:buSzPts val="1300"/>
                <a:buFont typeface="Proxima Nova"/>
                <a:buChar char="●"/>
              </a:pPr>
              <a:r>
                <a:rPr lang="en" sz="1300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Primera Air  &gt; Wow Air</a:t>
              </a:r>
              <a:endParaRPr sz="13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pic>
        <p:nvPicPr>
          <p:cNvPr id="263" name="Google Shape;263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4625" y="808702"/>
            <a:ext cx="3579310" cy="272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42625" y="847200"/>
            <a:ext cx="3608425" cy="268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Google Shape;269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2858" cy="304762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32"/>
          <p:cNvSpPr txBox="1"/>
          <p:nvPr/>
        </p:nvSpPr>
        <p:spPr>
          <a:xfrm>
            <a:off x="575100" y="1160500"/>
            <a:ext cx="3199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1" name="Google Shape;271;p32"/>
          <p:cNvSpPr txBox="1"/>
          <p:nvPr/>
        </p:nvSpPr>
        <p:spPr>
          <a:xfrm>
            <a:off x="484632" y="393192"/>
            <a:ext cx="1308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02. EDA</a:t>
            </a:r>
            <a:endParaRPr sz="150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grpSp>
        <p:nvGrpSpPr>
          <p:cNvPr id="272" name="Google Shape;272;p32"/>
          <p:cNvGrpSpPr/>
          <p:nvPr/>
        </p:nvGrpSpPr>
        <p:grpSpPr>
          <a:xfrm>
            <a:off x="461100" y="3698422"/>
            <a:ext cx="3532500" cy="1105327"/>
            <a:chOff x="5377275" y="1159116"/>
            <a:chExt cx="3532500" cy="1625482"/>
          </a:xfrm>
        </p:grpSpPr>
        <p:pic>
          <p:nvPicPr>
            <p:cNvPr id="273" name="Google Shape;273;p3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377275" y="1751179"/>
              <a:ext cx="3524100" cy="103341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4" name="Google Shape;274;p32"/>
            <p:cNvSpPr/>
            <p:nvPr/>
          </p:nvSpPr>
          <p:spPr>
            <a:xfrm>
              <a:off x="5413725" y="1271175"/>
              <a:ext cx="3332700" cy="400200"/>
            </a:xfrm>
            <a:prstGeom prst="roundRect">
              <a:avLst>
                <a:gd fmla="val 16667" name="adj"/>
              </a:avLst>
            </a:prstGeom>
            <a:noFill/>
            <a:ln cap="flat" cmpd="sng" w="28575">
              <a:solidFill>
                <a:srgbClr val="CFE2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32"/>
            <p:cNvSpPr txBox="1"/>
            <p:nvPr/>
          </p:nvSpPr>
          <p:spPr>
            <a:xfrm>
              <a:off x="5441775" y="1159116"/>
              <a:ext cx="3468000" cy="58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Proxima Nova Extrabold"/>
                  <a:ea typeface="Proxima Nova Extrabold"/>
                  <a:cs typeface="Proxima Nova Extrabold"/>
                  <a:sym typeface="Proxima Nova Extrabold"/>
                </a:rPr>
                <a:t>Departure time affects the satisfaction</a:t>
              </a:r>
              <a:endParaRPr>
                <a:latin typeface="Proxima Nova Extrabold"/>
                <a:ea typeface="Proxima Nova Extrabold"/>
                <a:cs typeface="Proxima Nova Extrabold"/>
                <a:sym typeface="Proxima Nova Extrabold"/>
              </a:endParaRPr>
            </a:p>
          </p:txBody>
        </p:sp>
        <p:sp>
          <p:nvSpPr>
            <p:cNvPr id="276" name="Google Shape;276;p32"/>
            <p:cNvSpPr txBox="1"/>
            <p:nvPr/>
          </p:nvSpPr>
          <p:spPr>
            <a:xfrm>
              <a:off x="5377275" y="1803850"/>
              <a:ext cx="3524100" cy="565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-311150" lvl="0" marL="457200" rtl="0" algn="l">
                <a:spcBef>
                  <a:spcPts val="0"/>
                </a:spcBef>
                <a:spcAft>
                  <a:spcPts val="0"/>
                </a:spcAft>
                <a:buClr>
                  <a:srgbClr val="0000FF"/>
                </a:buClr>
                <a:buSzPts val="1300"/>
                <a:buFont typeface="Proxima Nova"/>
                <a:buChar char="●"/>
              </a:pPr>
              <a:r>
                <a:rPr lang="en" sz="1300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Morning(6-7am) ↓</a:t>
              </a:r>
              <a:endParaRPr sz="13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77" name="Google Shape;277;p32"/>
            <p:cNvSpPr txBox="1"/>
            <p:nvPr/>
          </p:nvSpPr>
          <p:spPr>
            <a:xfrm>
              <a:off x="5377275" y="2159913"/>
              <a:ext cx="3524100" cy="565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-311150" lvl="0" marL="457200" rtl="0" algn="l">
                <a:spcBef>
                  <a:spcPts val="0"/>
                </a:spcBef>
                <a:spcAft>
                  <a:spcPts val="0"/>
                </a:spcAft>
                <a:buClr>
                  <a:srgbClr val="0000FF"/>
                </a:buClr>
                <a:buSzPts val="1300"/>
                <a:buFont typeface="Proxima Nova"/>
                <a:buChar char="●"/>
              </a:pPr>
              <a:r>
                <a:rPr lang="en" sz="1300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Late night(8-10pm) ↓</a:t>
              </a:r>
              <a:endParaRPr sz="13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grpSp>
        <p:nvGrpSpPr>
          <p:cNvPr id="278" name="Google Shape;278;p32"/>
          <p:cNvGrpSpPr/>
          <p:nvPr/>
        </p:nvGrpSpPr>
        <p:grpSpPr>
          <a:xfrm>
            <a:off x="5121475" y="3698422"/>
            <a:ext cx="3532500" cy="1105327"/>
            <a:chOff x="5377275" y="1159116"/>
            <a:chExt cx="3532500" cy="1625482"/>
          </a:xfrm>
        </p:grpSpPr>
        <p:pic>
          <p:nvPicPr>
            <p:cNvPr id="279" name="Google Shape;279;p3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377275" y="1751179"/>
              <a:ext cx="3524100" cy="103341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0" name="Google Shape;280;p32"/>
            <p:cNvSpPr/>
            <p:nvPr/>
          </p:nvSpPr>
          <p:spPr>
            <a:xfrm>
              <a:off x="5413725" y="1271175"/>
              <a:ext cx="3332700" cy="400200"/>
            </a:xfrm>
            <a:prstGeom prst="roundRect">
              <a:avLst>
                <a:gd fmla="val 16667" name="adj"/>
              </a:avLst>
            </a:prstGeom>
            <a:noFill/>
            <a:ln cap="flat" cmpd="sng" w="28575">
              <a:solidFill>
                <a:srgbClr val="CFE2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32"/>
            <p:cNvSpPr txBox="1"/>
            <p:nvPr/>
          </p:nvSpPr>
          <p:spPr>
            <a:xfrm>
              <a:off x="5441775" y="1159116"/>
              <a:ext cx="3468000" cy="58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Proxima Nova Extrabold"/>
                  <a:ea typeface="Proxima Nova Extrabold"/>
                  <a:cs typeface="Proxima Nova Extrabold"/>
                  <a:sym typeface="Proxima Nova Extrabold"/>
                </a:rPr>
                <a:t>Satisfaction level by age</a:t>
              </a:r>
              <a:endParaRPr>
                <a:latin typeface="Proxima Nova Extrabold"/>
                <a:ea typeface="Proxima Nova Extrabold"/>
                <a:cs typeface="Proxima Nova Extrabold"/>
                <a:sym typeface="Proxima Nova Extrabold"/>
              </a:endParaRPr>
            </a:p>
          </p:txBody>
        </p:sp>
        <p:sp>
          <p:nvSpPr>
            <p:cNvPr id="282" name="Google Shape;282;p32"/>
            <p:cNvSpPr txBox="1"/>
            <p:nvPr/>
          </p:nvSpPr>
          <p:spPr>
            <a:xfrm>
              <a:off x="5377275" y="1803850"/>
              <a:ext cx="3524100" cy="565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-311150" lvl="0" marL="457200" rtl="0" algn="l">
                <a:spcBef>
                  <a:spcPts val="0"/>
                </a:spcBef>
                <a:spcAft>
                  <a:spcPts val="0"/>
                </a:spcAft>
                <a:buClr>
                  <a:srgbClr val="0000FF"/>
                </a:buClr>
                <a:buSzPts val="1300"/>
                <a:buFont typeface="Proxima Nova"/>
                <a:buChar char="●"/>
              </a:pPr>
              <a:r>
                <a:rPr lang="en" sz="1300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25-55 were most satisfied group</a:t>
              </a:r>
              <a:endParaRPr sz="13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pic>
        <p:nvPicPr>
          <p:cNvPr id="283" name="Google Shape;283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28443" y="832850"/>
            <a:ext cx="4662456" cy="255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575" y="832850"/>
            <a:ext cx="4277795" cy="2553250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32"/>
          <p:cNvSpPr txBox="1"/>
          <p:nvPr/>
        </p:nvSpPr>
        <p:spPr>
          <a:xfrm>
            <a:off x="5125675" y="4418841"/>
            <a:ext cx="35241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300"/>
              <a:buFont typeface="Proxima Nova"/>
              <a:buChar char="●"/>
            </a:pPr>
            <a:r>
              <a:rPr lang="en"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Elder flyers(60+) least satisfied group</a:t>
            </a:r>
            <a:endParaRPr sz="13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9142858" cy="304762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33"/>
          <p:cNvSpPr txBox="1"/>
          <p:nvPr/>
        </p:nvSpPr>
        <p:spPr>
          <a:xfrm>
            <a:off x="575100" y="1160500"/>
            <a:ext cx="3199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2" name="Google Shape;292;p33"/>
          <p:cNvSpPr txBox="1"/>
          <p:nvPr/>
        </p:nvSpPr>
        <p:spPr>
          <a:xfrm>
            <a:off x="575100" y="481825"/>
            <a:ext cx="1308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02. EDA</a:t>
            </a:r>
            <a:endParaRPr sz="150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id="293" name="Google Shape;293;p3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84372" y="1239942"/>
            <a:ext cx="3270151" cy="9481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3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84372" y="2308733"/>
            <a:ext cx="3270151" cy="9481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3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84372" y="3377525"/>
            <a:ext cx="3270151" cy="9481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3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080423" y="1239942"/>
            <a:ext cx="4195234" cy="9481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3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080423" y="2308733"/>
            <a:ext cx="4195234" cy="9481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3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080423" y="3377525"/>
            <a:ext cx="4195234" cy="9481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3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 rot="5400000">
            <a:off x="7464897" y="2756415"/>
            <a:ext cx="2100000" cy="3852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3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 rot="10800000">
            <a:off x="8275658" y="3813083"/>
            <a:ext cx="234264" cy="2381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33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 rot="10800000">
            <a:off x="8271428" y="2763553"/>
            <a:ext cx="247619" cy="2381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3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 rot="10800000">
            <a:off x="8275658" y="1714022"/>
            <a:ext cx="234264" cy="23810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33"/>
          <p:cNvSpPr txBox="1"/>
          <p:nvPr/>
        </p:nvSpPr>
        <p:spPr>
          <a:xfrm>
            <a:off x="4160238" y="1541525"/>
            <a:ext cx="4115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Proxima Nova"/>
                <a:ea typeface="Proxima Nova"/>
                <a:cs typeface="Proxima Nova"/>
                <a:sym typeface="Proxima Nova"/>
              </a:rPr>
              <a:t>Most of the people travel </a:t>
            </a:r>
            <a:r>
              <a:rPr b="1" lang="en" sz="1100">
                <a:latin typeface="Proxima Nova"/>
                <a:ea typeface="Proxima Nova"/>
                <a:cs typeface="Proxima Nova"/>
                <a:sym typeface="Proxima Nova"/>
              </a:rPr>
              <a:t>through by Primera Air over Wow Air</a:t>
            </a:r>
            <a:endParaRPr b="1"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04" name="Google Shape;304;p33"/>
          <p:cNvSpPr txBox="1"/>
          <p:nvPr/>
        </p:nvSpPr>
        <p:spPr>
          <a:xfrm>
            <a:off x="4080425" y="1262825"/>
            <a:ext cx="35175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Font typeface="Proxima Nova Extrabold"/>
              <a:buAutoNum type="arabicPeriod"/>
            </a:pPr>
            <a:r>
              <a:rPr lang="en" sz="1300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Primera Air is more popular</a:t>
            </a:r>
            <a:endParaRPr sz="130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sp>
        <p:nvSpPr>
          <p:cNvPr id="305" name="Google Shape;305;p33"/>
          <p:cNvSpPr txBox="1"/>
          <p:nvPr/>
        </p:nvSpPr>
        <p:spPr>
          <a:xfrm>
            <a:off x="4080425" y="2320175"/>
            <a:ext cx="35175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Font typeface="Proxima Nova Extrabold"/>
              <a:buAutoNum type="arabicPeriod" startAt="2"/>
            </a:pPr>
            <a:r>
              <a:rPr lang="en" sz="1300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Relationships among some variables</a:t>
            </a:r>
            <a:endParaRPr sz="130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sp>
        <p:nvSpPr>
          <p:cNvPr id="306" name="Google Shape;306;p33"/>
          <p:cNvSpPr txBox="1"/>
          <p:nvPr/>
        </p:nvSpPr>
        <p:spPr>
          <a:xfrm>
            <a:off x="4080425" y="3377525"/>
            <a:ext cx="4195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Font typeface="Proxima Nova Extrabold"/>
              <a:buAutoNum type="arabicPeriod" startAt="3"/>
            </a:pPr>
            <a:r>
              <a:rPr lang="en" sz="1300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Further analytics will be processed</a:t>
            </a:r>
            <a:endParaRPr sz="130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sp>
        <p:nvSpPr>
          <p:cNvPr id="307" name="Google Shape;307;p33"/>
          <p:cNvSpPr txBox="1"/>
          <p:nvPr/>
        </p:nvSpPr>
        <p:spPr>
          <a:xfrm>
            <a:off x="4160238" y="2677300"/>
            <a:ext cx="4115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Proxima Nova"/>
                <a:ea typeface="Proxima Nova"/>
                <a:cs typeface="Proxima Nova"/>
                <a:sym typeface="Proxima Nova"/>
              </a:rPr>
              <a:t>Satisfaction and some variables (females, teeagers, personal travel etc.) related closely</a:t>
            </a:r>
            <a:endParaRPr b="1"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08" name="Google Shape;308;p33"/>
          <p:cNvSpPr txBox="1"/>
          <p:nvPr/>
        </p:nvSpPr>
        <p:spPr>
          <a:xfrm>
            <a:off x="4160238" y="3732850"/>
            <a:ext cx="4115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Proxima Nova"/>
                <a:ea typeface="Proxima Nova"/>
                <a:cs typeface="Proxima Nova"/>
                <a:sym typeface="Proxima Nova"/>
              </a:rPr>
              <a:t>Will use regression model to analyze more details</a:t>
            </a:r>
            <a:endParaRPr b="1"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